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5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47.xml" ContentType="application/vnd.openxmlformats-officedocument.theme+xml"/>
  <Override PartName="/ppt/theme/theme18.xml" ContentType="application/vnd.openxmlformats-officedocument.theme+xml"/>
  <Override PartName="/ppt/theme/theme60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9.xml" ContentType="application/vnd.openxmlformats-officedocument.theme+xml"/>
  <Override PartName="/ppt/theme/theme61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77.xml" ContentType="application/vnd.openxmlformats-officedocument.theme+xml"/>
  <Override PartName="/ppt/theme/theme65.xml" ContentType="application/vnd.openxmlformats-officedocument.theme+xml"/>
  <Override PartName="/ppt/theme/theme76.xml" ContentType="application/vnd.openxmlformats-officedocument.theme+xml"/>
  <Override PartName="/ppt/theme/theme75.xml" ContentType="application/vnd.openxmlformats-officedocument.theme+xml"/>
  <Override PartName="/ppt/theme/theme74.xml" ContentType="application/vnd.openxmlformats-officedocument.theme+xml"/>
  <Override PartName="/ppt/theme/theme73.xml" ContentType="application/vnd.openxmlformats-officedocument.theme+xml"/>
  <Override PartName="/ppt/theme/theme72.xml" ContentType="application/vnd.openxmlformats-officedocument.theme+xml"/>
  <Override PartName="/ppt/theme/theme71.xml" ContentType="application/vnd.openxmlformats-officedocument.theme+xml"/>
  <Override PartName="/ppt/theme/theme69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70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67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66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10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5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59.png" ContentType="image/png"/>
  <Override PartName="/ppt/media/image56.png" ContentType="image/png"/>
  <Override PartName="/ppt/media/image55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47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22.jpeg" ContentType="image/jpeg"/>
  <Override PartName="/ppt/media/image5.png" ContentType="image/png"/>
  <Override PartName="/ppt/media/image14.png" ContentType="image/png"/>
  <Override PartName="/ppt/media/image57.png" ContentType="image/png"/>
  <Override PartName="/ppt/media/image20.png" ContentType="image/png"/>
  <Override PartName="/ppt/media/image27.png" ContentType="image/png"/>
  <Override PartName="/ppt/media/image61.jpeg" ContentType="image/jpeg"/>
  <Override PartName="/ppt/media/image53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62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60.jpeg" ContentType="image/jpeg"/>
  <Override PartName="/ppt/media/image43.png" ContentType="image/png"/>
  <Override PartName="/ppt/media/image19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2.jpeg" ContentType="image/jpeg"/>
  <Override PartName="/ppt/media/image31.png" ContentType="image/png"/>
  <Override PartName="/ppt/media/image35.png" ContentType="image/png"/>
  <Override PartName="/ppt/media/image32.jpeg" ContentType="image/jpeg"/>
  <Override PartName="/ppt/media/image54.png" ContentType="image/png"/>
  <Override PartName="/ppt/media/image34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5" r:id="rId15"/>
    <p:sldMasterId id="2147483677" r:id="rId16"/>
    <p:sldMasterId id="2147483679" r:id="rId17"/>
    <p:sldMasterId id="2147483681" r:id="rId18"/>
    <p:sldMasterId id="2147483683" r:id="rId19"/>
    <p:sldMasterId id="2147483685" r:id="rId20"/>
    <p:sldMasterId id="2147483687" r:id="rId21"/>
    <p:sldMasterId id="2147483689" r:id="rId22"/>
    <p:sldMasterId id="2147483691" r:id="rId23"/>
    <p:sldMasterId id="2147483693" r:id="rId24"/>
    <p:sldMasterId id="2147483695" r:id="rId25"/>
    <p:sldMasterId id="2147483697" r:id="rId26"/>
    <p:sldMasterId id="2147483699" r:id="rId27"/>
    <p:sldMasterId id="2147483701" r:id="rId28"/>
    <p:sldMasterId id="2147483703" r:id="rId29"/>
    <p:sldMasterId id="2147483705" r:id="rId30"/>
    <p:sldMasterId id="2147483707" r:id="rId31"/>
    <p:sldMasterId id="2147483709" r:id="rId32"/>
    <p:sldMasterId id="2147483711" r:id="rId33"/>
    <p:sldMasterId id="2147483713" r:id="rId34"/>
    <p:sldMasterId id="2147483715" r:id="rId35"/>
    <p:sldMasterId id="2147483717" r:id="rId36"/>
    <p:sldMasterId id="2147483719" r:id="rId37"/>
    <p:sldMasterId id="2147483721" r:id="rId38"/>
    <p:sldMasterId id="2147483723" r:id="rId39"/>
    <p:sldMasterId id="2147483725" r:id="rId40"/>
    <p:sldMasterId id="2147483727" r:id="rId41"/>
    <p:sldMasterId id="2147483729" r:id="rId42"/>
    <p:sldMasterId id="2147483731" r:id="rId43"/>
    <p:sldMasterId id="2147483733" r:id="rId44"/>
    <p:sldMasterId id="2147483735" r:id="rId45"/>
    <p:sldMasterId id="2147483737" r:id="rId46"/>
    <p:sldMasterId id="2147483739" r:id="rId47"/>
    <p:sldMasterId id="2147483741" r:id="rId48"/>
    <p:sldMasterId id="2147483743" r:id="rId49"/>
    <p:sldMasterId id="2147483745" r:id="rId50"/>
    <p:sldMasterId id="2147483747" r:id="rId51"/>
    <p:sldMasterId id="2147483749" r:id="rId52"/>
    <p:sldMasterId id="2147483751" r:id="rId53"/>
    <p:sldMasterId id="2147483753" r:id="rId54"/>
    <p:sldMasterId id="2147483755" r:id="rId55"/>
    <p:sldMasterId id="2147483757" r:id="rId56"/>
    <p:sldMasterId id="2147483759" r:id="rId57"/>
    <p:sldMasterId id="2147483761" r:id="rId58"/>
    <p:sldMasterId id="2147483763" r:id="rId59"/>
    <p:sldMasterId id="2147483765" r:id="rId60"/>
    <p:sldMasterId id="2147483767" r:id="rId61"/>
    <p:sldMasterId id="2147483769" r:id="rId62"/>
    <p:sldMasterId id="2147483771" r:id="rId63"/>
    <p:sldMasterId id="2147483773" r:id="rId64"/>
    <p:sldMasterId id="2147483775" r:id="rId65"/>
    <p:sldMasterId id="2147483777" r:id="rId66"/>
    <p:sldMasterId id="2147483779" r:id="rId67"/>
    <p:sldMasterId id="2147483781" r:id="rId68"/>
    <p:sldMasterId id="2147483783" r:id="rId69"/>
    <p:sldMasterId id="2147483785" r:id="rId70"/>
    <p:sldMasterId id="2147483787" r:id="rId71"/>
    <p:sldMasterId id="2147483789" r:id="rId72"/>
    <p:sldMasterId id="2147483791" r:id="rId73"/>
    <p:sldMasterId id="2147483793" r:id="rId74"/>
    <p:sldMasterId id="2147483795" r:id="rId75"/>
    <p:sldMasterId id="2147483797" r:id="rId76"/>
    <p:sldMasterId id="2147483799" r:id="rId77"/>
    <p:sldMasterId id="2147483801" r:id="rId78"/>
  </p:sldMasterIdLst>
  <p:sldIdLst>
    <p:sldId id="256" r:id="rId79"/>
    <p:sldId id="257" r:id="rId80"/>
    <p:sldId id="258" r:id="rId81"/>
    <p:sldId id="259" r:id="rId82"/>
    <p:sldId id="260" r:id="rId83"/>
    <p:sldId id="261" r:id="rId84"/>
    <p:sldId id="262" r:id="rId85"/>
    <p:sldId id="263" r:id="rId86"/>
    <p:sldId id="264" r:id="rId87"/>
    <p:sldId id="265" r:id="rId88"/>
    <p:sldId id="266" r:id="rId89"/>
    <p:sldId id="267" r:id="rId90"/>
    <p:sldId id="268" r:id="rId91"/>
    <p:sldId id="269" r:id="rId92"/>
    <p:sldId id="270" r:id="rId93"/>
    <p:sldId id="271" r:id="rId94"/>
    <p:sldId id="272" r:id="rId95"/>
    <p:sldId id="273" r:id="rId96"/>
    <p:sldId id="274" r:id="rId97"/>
    <p:sldId id="275" r:id="rId98"/>
    <p:sldId id="276" r:id="rId99"/>
    <p:sldId id="277" r:id="rId100"/>
    <p:sldId id="278" r:id="rId101"/>
    <p:sldId id="279" r:id="rId102"/>
    <p:sldId id="280" r:id="rId103"/>
    <p:sldId id="281" r:id="rId104"/>
    <p:sldId id="282" r:id="rId105"/>
    <p:sldId id="283" r:id="rId10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" Target="slides/slide1.xml"/><Relationship Id="rId80" Type="http://schemas.openxmlformats.org/officeDocument/2006/relationships/slide" Target="slides/slide2.xml"/><Relationship Id="rId81" Type="http://schemas.openxmlformats.org/officeDocument/2006/relationships/slide" Target="slides/slide3.xml"/><Relationship Id="rId82" Type="http://schemas.openxmlformats.org/officeDocument/2006/relationships/slide" Target="slides/slide4.xml"/><Relationship Id="rId83" Type="http://schemas.openxmlformats.org/officeDocument/2006/relationships/slide" Target="slides/slide5.xml"/><Relationship Id="rId84" Type="http://schemas.openxmlformats.org/officeDocument/2006/relationships/slide" Target="slides/slide6.xml"/><Relationship Id="rId85" Type="http://schemas.openxmlformats.org/officeDocument/2006/relationships/slide" Target="slides/slide7.xml"/><Relationship Id="rId86" Type="http://schemas.openxmlformats.org/officeDocument/2006/relationships/slide" Target="slides/slide8.xml"/><Relationship Id="rId87" Type="http://schemas.openxmlformats.org/officeDocument/2006/relationships/slide" Target="slides/slide9.xml"/><Relationship Id="rId88" Type="http://schemas.openxmlformats.org/officeDocument/2006/relationships/slide" Target="slides/slide10.xml"/><Relationship Id="rId89" Type="http://schemas.openxmlformats.org/officeDocument/2006/relationships/slide" Target="slides/slide11.xml"/><Relationship Id="rId90" Type="http://schemas.openxmlformats.org/officeDocument/2006/relationships/slide" Target="slides/slide12.xml"/><Relationship Id="rId91" Type="http://schemas.openxmlformats.org/officeDocument/2006/relationships/slide" Target="slides/slide13.xml"/><Relationship Id="rId92" Type="http://schemas.openxmlformats.org/officeDocument/2006/relationships/slide" Target="slides/slide14.xml"/><Relationship Id="rId93" Type="http://schemas.openxmlformats.org/officeDocument/2006/relationships/slide" Target="slides/slide15.xml"/><Relationship Id="rId94" Type="http://schemas.openxmlformats.org/officeDocument/2006/relationships/slide" Target="slides/slide16.xml"/><Relationship Id="rId95" Type="http://schemas.openxmlformats.org/officeDocument/2006/relationships/slide" Target="slides/slide17.xml"/><Relationship Id="rId96" Type="http://schemas.openxmlformats.org/officeDocument/2006/relationships/slide" Target="slides/slide18.xml"/><Relationship Id="rId97" Type="http://schemas.openxmlformats.org/officeDocument/2006/relationships/slide" Target="slides/slide19.xml"/><Relationship Id="rId98" Type="http://schemas.openxmlformats.org/officeDocument/2006/relationships/slide" Target="slides/slide20.xml"/><Relationship Id="rId99" Type="http://schemas.openxmlformats.org/officeDocument/2006/relationships/slide" Target="slides/slide21.xml"/><Relationship Id="rId100" Type="http://schemas.openxmlformats.org/officeDocument/2006/relationships/slide" Target="slides/slide22.xml"/><Relationship Id="rId101" Type="http://schemas.openxmlformats.org/officeDocument/2006/relationships/slide" Target="slides/slide23.xml"/><Relationship Id="rId102" Type="http://schemas.openxmlformats.org/officeDocument/2006/relationships/slide" Target="slides/slide24.xml"/><Relationship Id="rId103" Type="http://schemas.openxmlformats.org/officeDocument/2006/relationships/slide" Target="slides/slide25.xml"/><Relationship Id="rId104" Type="http://schemas.openxmlformats.org/officeDocument/2006/relationships/slide" Target="slides/slide26.xml"/><Relationship Id="rId105" Type="http://schemas.openxmlformats.org/officeDocument/2006/relationships/slide" Target="slides/slide27.xml"/><Relationship Id="rId106" Type="http://schemas.openxmlformats.org/officeDocument/2006/relationships/slide" Target="slides/slide28.xml"/><Relationship Id="rId10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3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1B68735-E4CB-450C-90F0-2FDC43F55BAF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30547D-9432-48F6-A777-046BA9BD5B9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43D5FA-7CB7-413C-AC47-B313DBBEE81A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93F42EC-8BD9-4BDC-9C06-A28FB0003A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7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8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9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1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3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4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5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6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7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8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9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30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1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3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4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5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6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7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8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9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40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1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2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3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4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5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6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7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8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9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50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1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2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3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4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5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6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7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8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59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1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62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63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64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65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66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67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slideLayout" Target="../slideLayouts/slideLayout68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slideLayout" Target="../slideLayouts/slideLayout69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slideLayout" Target="../slideLayouts/slideLayout70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slideLayout" Target="../slideLayouts/slideLayout71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slideLayout" Target="../slideLayouts/slideLayout72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slideLayout" Target="../slideLayouts/slideLayout73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slideLayout" Target="../slideLayouts/slideLayout74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slideLayout" Target="../slideLayouts/slideLayout75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slideLayout" Target="../slideLayouts/slideLayout76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slideLayout" Target="../slideLayouts/slideLayout77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slideLayout" Target="../slideLayouts/slideLayout7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  <p:sldLayoutId id="2147483674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6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8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0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2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4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6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0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2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4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6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8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0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2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4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06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8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0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2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6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8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0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2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4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6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8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30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2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4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6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8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42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4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8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0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2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54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6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8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0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2" r:id="rId2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4" r:id="rId2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8" r:id="rId2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0" r:id="rId2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2" r:id="rId2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91920" y="3380760"/>
            <a:ext cx="867744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4" r:id="rId2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6" r:id="rId2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78" r:id="rId2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0" r:id="rId2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2" r:id="rId2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4" r:id="rId2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6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8" r:id="rId2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90" r:id="rId2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9192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38640" y="3380760"/>
            <a:ext cx="423432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4" r:id="rId2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"/>
          <p:cNvSpPr/>
          <p:nvPr/>
        </p:nvSpPr>
        <p:spPr>
          <a:xfrm>
            <a:off x="3338640" y="5254920"/>
            <a:ext cx="34020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3" name="PlaceHolder 1"/>
          <p:cNvSpPr>
            <a:spLocks noGrp="1"/>
          </p:cNvSpPr>
          <p:nvPr>
            <p:ph type="sldNum" idx="1"/>
          </p:nvPr>
        </p:nvSpPr>
        <p:spPr>
          <a:xfrm>
            <a:off x="7118280" y="5254920"/>
            <a:ext cx="2250720" cy="28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C900D9D-4638-48A0-BEC5-D18C6859220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dt" idx="2"/>
          </p:nvPr>
        </p:nvSpPr>
        <p:spPr>
          <a:xfrm>
            <a:off x="691920" y="5254920"/>
            <a:ext cx="2250720" cy="28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6" r:id="rId2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"/>
          <p:cNvSpPr/>
          <p:nvPr/>
        </p:nvSpPr>
        <p:spPr>
          <a:xfrm>
            <a:off x="3338640" y="5254920"/>
            <a:ext cx="34020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ldNum" idx="3"/>
          </p:nvPr>
        </p:nvSpPr>
        <p:spPr>
          <a:xfrm>
            <a:off x="7118280" y="5254920"/>
            <a:ext cx="2250720" cy="28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B1F3A42-E40D-4694-B10D-8AA53BCBB52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dt" idx="4"/>
          </p:nvPr>
        </p:nvSpPr>
        <p:spPr>
          <a:xfrm>
            <a:off x="691920" y="5254920"/>
            <a:ext cx="2250720" cy="28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8" r:id="rId2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"/>
          <p:cNvSpPr/>
          <p:nvPr/>
        </p:nvSpPr>
        <p:spPr>
          <a:xfrm>
            <a:off x="3338640" y="5254920"/>
            <a:ext cx="34020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3" name="PlaceHolder 1"/>
          <p:cNvSpPr>
            <a:spLocks noGrp="1"/>
          </p:cNvSpPr>
          <p:nvPr>
            <p:ph type="sldNum" idx="5"/>
          </p:nvPr>
        </p:nvSpPr>
        <p:spPr>
          <a:xfrm>
            <a:off x="7118280" y="5254920"/>
            <a:ext cx="2250720" cy="28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ECBE3B-40B8-4E07-88B8-756ABB89E14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dt" idx="6"/>
          </p:nvPr>
        </p:nvSpPr>
        <p:spPr>
          <a:xfrm>
            <a:off x="691920" y="5254920"/>
            <a:ext cx="2250720" cy="28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0" r:id="rId2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"/>
          <p:cNvSpPr/>
          <p:nvPr/>
        </p:nvSpPr>
        <p:spPr>
          <a:xfrm>
            <a:off x="3338640" y="5254920"/>
            <a:ext cx="34020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867744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 idx="7"/>
          </p:nvPr>
        </p:nvSpPr>
        <p:spPr>
          <a:xfrm>
            <a:off x="7118280" y="5254920"/>
            <a:ext cx="2250720" cy="28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CBE3F1-061B-420D-9DB6-AD1D0A941C9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dt" idx="8"/>
          </p:nvPr>
        </p:nvSpPr>
        <p:spPr>
          <a:xfrm>
            <a:off x="691920" y="5254920"/>
            <a:ext cx="2250720" cy="28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2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9192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38640" y="1509840"/>
            <a:ext cx="4234320" cy="358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91920" y="301680"/>
            <a:ext cx="8677440" cy="107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1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7.png"/><Relationship Id="rId7" Type="http://schemas.openxmlformats.org/officeDocument/2006/relationships/image" Target="../media/image27.png"/><Relationship Id="rId8" Type="http://schemas.openxmlformats.org/officeDocument/2006/relationships/image" Target="../media/image27.png"/><Relationship Id="rId9" Type="http://schemas.openxmlformats.org/officeDocument/2006/relationships/slideLayout" Target="../slideLayouts/slideLayout1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2.jpe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2.jpe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2.jpe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15.png"/><Relationship Id="rId3" Type="http://schemas.openxmlformats.org/officeDocument/2006/relationships/image" Target="../media/image50.png"/><Relationship Id="rId4" Type="http://schemas.openxmlformats.org/officeDocument/2006/relationships/image" Target="../media/image2.jpe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51.png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1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slideLayout" Target="../slideLayouts/slideLayout1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7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image" Target="../media/image62.png"/><Relationship Id="rId5" Type="http://schemas.openxmlformats.org/officeDocument/2006/relationships/image" Target="../media/image1.png"/><Relationship Id="rId6" Type="http://schemas.openxmlformats.org/officeDocument/2006/relationships/image" Target="../media/image2.jpeg"/><Relationship Id="rId7" Type="http://schemas.openxmlformats.org/officeDocument/2006/relationships/slideLayout" Target="../slideLayouts/slideLayout6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4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Layout" Target="../slideLayouts/slideLayout1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58680" y="103320"/>
            <a:ext cx="1277640" cy="451800"/>
          </a:xfrm>
          <a:prstGeom prst="rect">
            <a:avLst/>
          </a:prstGeom>
          <a:ln w="0"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7955280" y="81000"/>
            <a:ext cx="2103120" cy="536040"/>
          </a:xfrm>
          <a:prstGeom prst="rect">
            <a:avLst/>
          </a:prstGeom>
          <a:ln w="0">
            <a:noFill/>
          </a:ln>
        </p:spPr>
      </p:pic>
      <p:sp>
        <p:nvSpPr>
          <p:cNvPr id="374" name=""/>
          <p:cNvSpPr/>
          <p:nvPr/>
        </p:nvSpPr>
        <p:spPr>
          <a:xfrm>
            <a:off x="8438040" y="2316240"/>
            <a:ext cx="134424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@NikolayOskolkov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3"/>
          <a:srcRect l="58392" t="18655" r="0" b="20725"/>
          <a:stretch/>
        </p:blipFill>
        <p:spPr>
          <a:xfrm>
            <a:off x="9164880" y="1665360"/>
            <a:ext cx="779400" cy="637920"/>
          </a:xfrm>
          <a:prstGeom prst="rect">
            <a:avLst/>
          </a:prstGeom>
          <a:ln w="0">
            <a:noFill/>
          </a:ln>
        </p:spPr>
      </p:pic>
      <p:sp>
        <p:nvSpPr>
          <p:cNvPr id="376" name=""/>
          <p:cNvSpPr/>
          <p:nvPr/>
        </p:nvSpPr>
        <p:spPr>
          <a:xfrm>
            <a:off x="8268120" y="4961160"/>
            <a:ext cx="176652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Personal homepage: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https://nikolay-oskolkov.com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4"/>
          <a:srcRect l="11567" t="14531" r="7772" b="12490"/>
          <a:stretch/>
        </p:blipFill>
        <p:spPr>
          <a:xfrm>
            <a:off x="8655480" y="4021560"/>
            <a:ext cx="1004400" cy="909360"/>
          </a:xfrm>
          <a:prstGeom prst="rect">
            <a:avLst/>
          </a:prstGeom>
          <a:ln w="0">
            <a:noFill/>
          </a:ln>
        </p:spPr>
      </p:pic>
      <p:sp>
        <p:nvSpPr>
          <p:cNvPr id="378" name=""/>
          <p:cNvSpPr/>
          <p:nvPr/>
        </p:nvSpPr>
        <p:spPr>
          <a:xfrm>
            <a:off x="8339400" y="3578760"/>
            <a:ext cx="160956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@oskolkov.bsky.social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5"/>
          <a:stretch/>
        </p:blipFill>
        <p:spPr>
          <a:xfrm>
            <a:off x="8706240" y="2673360"/>
            <a:ext cx="910800" cy="899640"/>
          </a:xfrm>
          <a:prstGeom prst="rect">
            <a:avLst/>
          </a:prstGeom>
          <a:ln w="0">
            <a:noFill/>
          </a:ln>
        </p:spPr>
      </p:pic>
      <p:pic>
        <p:nvPicPr>
          <p:cNvPr id="380" name="" descr=""/>
          <p:cNvPicPr/>
          <p:nvPr/>
        </p:nvPicPr>
        <p:blipFill>
          <a:blip r:embed="rId6"/>
          <a:srcRect l="0" t="18655" r="56185" b="20725"/>
          <a:stretch/>
        </p:blipFill>
        <p:spPr>
          <a:xfrm>
            <a:off x="8283960" y="1665360"/>
            <a:ext cx="820440" cy="637920"/>
          </a:xfrm>
          <a:prstGeom prst="rect">
            <a:avLst/>
          </a:prstGeom>
          <a:ln w="0">
            <a:noFill/>
          </a:ln>
        </p:spPr>
      </p:pic>
      <p:sp>
        <p:nvSpPr>
          <p:cNvPr id="381" name=""/>
          <p:cNvSpPr/>
          <p:nvPr/>
        </p:nvSpPr>
        <p:spPr>
          <a:xfrm>
            <a:off x="1536840" y="628200"/>
            <a:ext cx="697212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84600" bIns="45000" anchor="t">
            <a:noAutofit/>
          </a:bodyPr>
          <a:p>
            <a:pPr algn="ctr">
              <a:lnSpc>
                <a:spcPct val="87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800" spc="-1" strike="noStrike">
                <a:solidFill>
                  <a:srgbClr val="3465a4"/>
                </a:solidFill>
                <a:latin typeface="Arial"/>
              </a:rPr>
              <a:t>Supervised Machine Learning MultiOmics Integration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Physalia course, 15-17 December 2025, University of Barcelona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Nikolay Oskolkov, MRG Group Leader, LIOS, Riga, Latvia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7"/>
          <a:srcRect l="0" t="5211" r="0" b="2263"/>
          <a:stretch/>
        </p:blipFill>
        <p:spPr>
          <a:xfrm>
            <a:off x="1526400" y="1720800"/>
            <a:ext cx="6728760" cy="3403440"/>
          </a:xfrm>
          <a:prstGeom prst="rect">
            <a:avLst/>
          </a:prstGeom>
          <a:ln w="0">
            <a:noFill/>
          </a:ln>
        </p:spPr>
      </p:pic>
      <p:sp>
        <p:nvSpPr>
          <p:cNvPr id="383" name="CustomShape 17"/>
          <p:cNvSpPr/>
          <p:nvPr/>
        </p:nvSpPr>
        <p:spPr>
          <a:xfrm>
            <a:off x="6116760" y="5383080"/>
            <a:ext cx="4039560" cy="288720"/>
          </a:xfrm>
          <a:custGeom>
            <a:avLst/>
            <a:gdLst>
              <a:gd name="textAreaLeft" fmla="*/ 0 w 4039560"/>
              <a:gd name="textAreaRight" fmla="*/ 4039920 w 4039560"/>
              <a:gd name="textAreaTop" fmla="*/ 0 h 288720"/>
              <a:gd name="textAreaBottom" fmla="*/ 289080 h 288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Image adapted from Yugi et al., Trends Biotechnol. 2016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roup 1"/>
          <p:cNvGrpSpPr/>
          <p:nvPr/>
        </p:nvGrpSpPr>
        <p:grpSpPr>
          <a:xfrm>
            <a:off x="6498000" y="568440"/>
            <a:ext cx="2455560" cy="1507680"/>
            <a:chOff x="6498000" y="568440"/>
            <a:chExt cx="2455560" cy="1507680"/>
          </a:xfrm>
        </p:grpSpPr>
        <p:pic>
          <p:nvPicPr>
            <p:cNvPr id="442" name="" descr=""/>
            <p:cNvPicPr/>
            <p:nvPr/>
          </p:nvPicPr>
          <p:blipFill>
            <a:blip r:embed="rId1"/>
            <a:srcRect l="0" t="37151" r="0" b="0"/>
            <a:stretch/>
          </p:blipFill>
          <p:spPr>
            <a:xfrm>
              <a:off x="6498000" y="846000"/>
              <a:ext cx="2455560" cy="1230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3" name="CustomShape 2"/>
            <p:cNvSpPr/>
            <p:nvPr/>
          </p:nvSpPr>
          <p:spPr>
            <a:xfrm>
              <a:off x="6718680" y="568440"/>
              <a:ext cx="1984320" cy="336240"/>
            </a:xfrm>
            <a:custGeom>
              <a:avLst/>
              <a:gdLst>
                <a:gd name="textAreaLeft" fmla="*/ 0 w 1984320"/>
                <a:gd name="textAreaRight" fmla="*/ 1985040 w 1984320"/>
                <a:gd name="textAreaTop" fmla="*/ 0 h 336240"/>
                <a:gd name="textAreaBottom" fmla="*/ 336960 h 3362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Check covariance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44" name="CustomShape 3"/>
          <p:cNvSpPr/>
          <p:nvPr/>
        </p:nvSpPr>
        <p:spPr>
          <a:xfrm>
            <a:off x="4122720" y="714240"/>
            <a:ext cx="2003400" cy="555480"/>
          </a:xfrm>
          <a:prstGeom prst="rect">
            <a:avLst/>
          </a:pr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4156560" y="774720"/>
            <a:ext cx="1968840" cy="417240"/>
          </a:xfrm>
          <a:custGeom>
            <a:avLst/>
            <a:gdLst>
              <a:gd name="textAreaLeft" fmla="*/ 0 w 1968840"/>
              <a:gd name="textAreaRight" fmla="*/ 1969560 w 1968840"/>
              <a:gd name="textAreaTop" fmla="*/ 0 h 417240"/>
              <a:gd name="textAreaBottom" fmla="*/ 417960 h 417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 Set (4 Omics)</a:t>
            </a:r>
            <a:br>
              <a:rPr sz="18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110 overlapping individuals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CustomShape 5"/>
          <p:cNvSpPr/>
          <p:nvPr/>
        </p:nvSpPr>
        <p:spPr>
          <a:xfrm>
            <a:off x="2284560" y="2286000"/>
            <a:ext cx="2003040" cy="553680"/>
          </a:xfrm>
          <a:prstGeom prst="rect">
            <a:avLst/>
          </a:pr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7" name="CustomShape 6"/>
          <p:cNvSpPr/>
          <p:nvPr/>
        </p:nvSpPr>
        <p:spPr>
          <a:xfrm>
            <a:off x="2435760" y="2419200"/>
            <a:ext cx="1700280" cy="249120"/>
          </a:xfrm>
          <a:custGeom>
            <a:avLst/>
            <a:gdLst>
              <a:gd name="textAreaLeft" fmla="*/ 0 w 1700280"/>
              <a:gd name="textAreaRight" fmla="*/ 1701000 w 1700280"/>
              <a:gd name="textAreaTop" fmla="*/ 0 h 249120"/>
              <a:gd name="textAreaBottom" fmla="*/ 249840 h 249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Train Set (n = 80)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CustomShape 7"/>
          <p:cNvSpPr/>
          <p:nvPr/>
        </p:nvSpPr>
        <p:spPr>
          <a:xfrm>
            <a:off x="6342480" y="2286000"/>
            <a:ext cx="2003040" cy="553680"/>
          </a:xfrm>
          <a:prstGeom prst="rect">
            <a:avLst/>
          </a:pr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9" name="CustomShape 8"/>
          <p:cNvSpPr/>
          <p:nvPr/>
        </p:nvSpPr>
        <p:spPr>
          <a:xfrm>
            <a:off x="6600240" y="2419200"/>
            <a:ext cx="1604160" cy="249120"/>
          </a:xfrm>
          <a:custGeom>
            <a:avLst/>
            <a:gdLst>
              <a:gd name="textAreaLeft" fmla="*/ 0 w 1604160"/>
              <a:gd name="textAreaRight" fmla="*/ 1604880 w 1604160"/>
              <a:gd name="textAreaTop" fmla="*/ 0 h 249120"/>
              <a:gd name="textAreaBottom" fmla="*/ 249840 h 249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Test Set (n = 30)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Line 9"/>
          <p:cNvSpPr/>
          <p:nvPr/>
        </p:nvSpPr>
        <p:spPr>
          <a:xfrm flipH="1">
            <a:off x="3715920" y="1297080"/>
            <a:ext cx="879480" cy="9460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1" name="Line 10"/>
          <p:cNvSpPr/>
          <p:nvPr/>
        </p:nvSpPr>
        <p:spPr>
          <a:xfrm>
            <a:off x="5774040" y="1297080"/>
            <a:ext cx="1128600" cy="9460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52" name="Group 11"/>
          <p:cNvGrpSpPr/>
          <p:nvPr/>
        </p:nvGrpSpPr>
        <p:grpSpPr>
          <a:xfrm>
            <a:off x="2284560" y="3516840"/>
            <a:ext cx="2003040" cy="553680"/>
            <a:chOff x="2284560" y="3516840"/>
            <a:chExt cx="2003040" cy="553680"/>
          </a:xfrm>
        </p:grpSpPr>
        <p:sp>
          <p:nvSpPr>
            <p:cNvPr id="453" name="CustomShape 12"/>
            <p:cNvSpPr/>
            <p:nvPr/>
          </p:nvSpPr>
          <p:spPr>
            <a:xfrm>
              <a:off x="2284560" y="3516840"/>
              <a:ext cx="2003040" cy="553680"/>
            </a:xfrm>
            <a:prstGeom prst="rect">
              <a:avLst/>
            </a:prstGeom>
            <a:noFill/>
            <a:ln w="5472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54" name="CustomShape 13"/>
            <p:cNvSpPr/>
            <p:nvPr/>
          </p:nvSpPr>
          <p:spPr>
            <a:xfrm>
              <a:off x="2405160" y="3650040"/>
              <a:ext cx="1807920" cy="249120"/>
            </a:xfrm>
            <a:custGeom>
              <a:avLst/>
              <a:gdLst>
                <a:gd name="textAreaLeft" fmla="*/ 0 w 1807920"/>
                <a:gd name="textAreaRight" fmla="*/ 1808640 w 1807920"/>
                <a:gd name="textAreaTop" fmla="*/ 0 h 249120"/>
                <a:gd name="textAreaBottom" fmla="*/ 249840 h 2491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Feature Selection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55" name="Group 14"/>
          <p:cNvGrpSpPr/>
          <p:nvPr/>
        </p:nvGrpSpPr>
        <p:grpSpPr>
          <a:xfrm>
            <a:off x="2284560" y="4805640"/>
            <a:ext cx="2003040" cy="555480"/>
            <a:chOff x="2284560" y="4805640"/>
            <a:chExt cx="2003040" cy="555480"/>
          </a:xfrm>
        </p:grpSpPr>
        <p:sp>
          <p:nvSpPr>
            <p:cNvPr id="456" name="CustomShape 15"/>
            <p:cNvSpPr/>
            <p:nvPr/>
          </p:nvSpPr>
          <p:spPr>
            <a:xfrm>
              <a:off x="2284560" y="4805640"/>
              <a:ext cx="2003040" cy="555480"/>
            </a:xfrm>
            <a:prstGeom prst="rect">
              <a:avLst/>
            </a:prstGeom>
            <a:noFill/>
            <a:ln w="5472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57" name="CustomShape 16"/>
            <p:cNvSpPr/>
            <p:nvPr/>
          </p:nvSpPr>
          <p:spPr>
            <a:xfrm>
              <a:off x="2444760" y="4937400"/>
              <a:ext cx="1645920" cy="249120"/>
            </a:xfrm>
            <a:custGeom>
              <a:avLst/>
              <a:gdLst>
                <a:gd name="textAreaLeft" fmla="*/ 0 w 1645920"/>
                <a:gd name="textAreaRight" fmla="*/ 1646640 w 1645920"/>
                <a:gd name="textAreaTop" fmla="*/ 0 h 249120"/>
                <a:gd name="textAreaBottom" fmla="*/ 249840 h 2491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Omics Integration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58" name="Line 17"/>
          <p:cNvSpPr/>
          <p:nvPr/>
        </p:nvSpPr>
        <p:spPr>
          <a:xfrm>
            <a:off x="3290760" y="2868840"/>
            <a:ext cx="1800" cy="64944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9" name="Line 18"/>
          <p:cNvSpPr/>
          <p:nvPr/>
        </p:nvSpPr>
        <p:spPr>
          <a:xfrm>
            <a:off x="3290760" y="4099320"/>
            <a:ext cx="1800" cy="70632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0" name="Line 19"/>
          <p:cNvSpPr/>
          <p:nvPr/>
        </p:nvSpPr>
        <p:spPr>
          <a:xfrm>
            <a:off x="4316400" y="5077080"/>
            <a:ext cx="3113640" cy="18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3200" bIns="-432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1" name="Line 20"/>
          <p:cNvSpPr/>
          <p:nvPr/>
        </p:nvSpPr>
        <p:spPr>
          <a:xfrm flipV="1">
            <a:off x="7431480" y="2843280"/>
            <a:ext cx="1440" cy="22593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2" name="CustomShape 21"/>
          <p:cNvSpPr/>
          <p:nvPr/>
        </p:nvSpPr>
        <p:spPr>
          <a:xfrm>
            <a:off x="5080320" y="4759560"/>
            <a:ext cx="1346040" cy="274680"/>
          </a:xfrm>
          <a:custGeom>
            <a:avLst/>
            <a:gdLst>
              <a:gd name="textAreaLeft" fmla="*/ 0 w 1346040"/>
              <a:gd name="textAreaRight" fmla="*/ 1346760 w 1346040"/>
              <a:gd name="textAreaTop" fmla="*/ 0 h 274680"/>
              <a:gd name="textAreaBottom" fmla="*/ 275400 h 27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Trained Model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CustomShape 22"/>
          <p:cNvSpPr/>
          <p:nvPr/>
        </p:nvSpPr>
        <p:spPr>
          <a:xfrm>
            <a:off x="6128280" y="3184920"/>
            <a:ext cx="1186920" cy="274320"/>
          </a:xfrm>
          <a:custGeom>
            <a:avLst/>
            <a:gdLst>
              <a:gd name="textAreaLeft" fmla="*/ 0 w 1186920"/>
              <a:gd name="textAreaRight" fmla="*/ 1187640 w 1186920"/>
              <a:gd name="textAreaTop" fmla="*/ 0 h 274320"/>
              <a:gd name="textAreaBottom" fmla="*/ 275040 h 27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Evaluation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2"/>
          <a:stretch/>
        </p:blipFill>
        <p:spPr>
          <a:xfrm>
            <a:off x="7955280" y="6660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465" name="" descr=""/>
          <p:cNvPicPr/>
          <p:nvPr/>
        </p:nvPicPr>
        <p:blipFill>
          <a:blip r:embed="rId3"/>
          <a:stretch/>
        </p:blipFill>
        <p:spPr>
          <a:xfrm>
            <a:off x="58680" y="88920"/>
            <a:ext cx="1276200" cy="450720"/>
          </a:xfrm>
          <a:prstGeom prst="rect">
            <a:avLst/>
          </a:prstGeom>
          <a:ln w="0">
            <a:noFill/>
          </a:ln>
        </p:spPr>
      </p:pic>
      <p:sp>
        <p:nvSpPr>
          <p:cNvPr id="466" name="CustomShape 23"/>
          <p:cNvSpPr/>
          <p:nvPr/>
        </p:nvSpPr>
        <p:spPr>
          <a:xfrm>
            <a:off x="2054160" y="34920"/>
            <a:ext cx="5256360" cy="4554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455400"/>
              <a:gd name="textAreaBottom" fmla="*/ 45612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Typical Workflow for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7" name="Group 24"/>
          <p:cNvGrpSpPr/>
          <p:nvPr/>
        </p:nvGrpSpPr>
        <p:grpSpPr>
          <a:xfrm>
            <a:off x="41400" y="2632680"/>
            <a:ext cx="2243160" cy="2140920"/>
            <a:chOff x="41400" y="2632680"/>
            <a:chExt cx="2243160" cy="2140920"/>
          </a:xfrm>
        </p:grpSpPr>
        <p:pic>
          <p:nvPicPr>
            <p:cNvPr id="468" name="" descr=""/>
            <p:cNvPicPr/>
            <p:nvPr/>
          </p:nvPicPr>
          <p:blipFill>
            <a:blip r:embed="rId4"/>
            <a:srcRect l="0" t="10063" r="4039" b="0"/>
            <a:stretch/>
          </p:blipFill>
          <p:spPr>
            <a:xfrm>
              <a:off x="41400" y="3205080"/>
              <a:ext cx="2180880" cy="156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9" name="CustomShape 25"/>
            <p:cNvSpPr/>
            <p:nvPr/>
          </p:nvSpPr>
          <p:spPr>
            <a:xfrm>
              <a:off x="182880" y="2632680"/>
              <a:ext cx="2101680" cy="504360"/>
            </a:xfrm>
            <a:custGeom>
              <a:avLst/>
              <a:gdLst>
                <a:gd name="textAreaLeft" fmla="*/ 0 w 2101680"/>
                <a:gd name="textAreaRight" fmla="*/ 2102400 w 2101680"/>
                <a:gd name="textAreaTop" fmla="*/ 0 h 504360"/>
                <a:gd name="textAreaBottom" fmla="*/ 505080 h 504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Unsupervised:</a:t>
              </a:r>
              <a:br>
                <a:rPr sz="1800"/>
              </a:b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remove low-variance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70" name="Group 26"/>
          <p:cNvGrpSpPr/>
          <p:nvPr/>
        </p:nvGrpSpPr>
        <p:grpSpPr>
          <a:xfrm>
            <a:off x="4346640" y="2631960"/>
            <a:ext cx="1272960" cy="2016360"/>
            <a:chOff x="4346640" y="2631960"/>
            <a:chExt cx="1272960" cy="2016360"/>
          </a:xfrm>
        </p:grpSpPr>
        <p:pic>
          <p:nvPicPr>
            <p:cNvPr id="471" name="" descr=""/>
            <p:cNvPicPr/>
            <p:nvPr/>
          </p:nvPicPr>
          <p:blipFill>
            <a:blip r:embed="rId5"/>
            <a:srcRect l="21445" t="3250" r="19514" b="16134"/>
            <a:stretch/>
          </p:blipFill>
          <p:spPr>
            <a:xfrm>
              <a:off x="4562640" y="3195720"/>
              <a:ext cx="794880" cy="1452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2" name="CustomShape 27"/>
            <p:cNvSpPr/>
            <p:nvPr/>
          </p:nvSpPr>
          <p:spPr>
            <a:xfrm>
              <a:off x="4346640" y="2631960"/>
              <a:ext cx="1272960" cy="523800"/>
            </a:xfrm>
            <a:custGeom>
              <a:avLst/>
              <a:gdLst>
                <a:gd name="textAreaLeft" fmla="*/ 0 w 1272960"/>
                <a:gd name="textAreaRight" fmla="*/ 1273680 w 1272960"/>
                <a:gd name="textAreaTop" fmla="*/ 0 h 523800"/>
                <a:gd name="textAreaBottom" fmla="*/ 524520 h 5238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Supervised:</a:t>
              </a:r>
              <a:br>
                <a:rPr sz="1800"/>
              </a:b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LASSO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473" name="" descr=""/>
          <p:cNvPicPr/>
          <p:nvPr/>
        </p:nvPicPr>
        <p:blipFill>
          <a:blip r:embed="rId6"/>
          <a:srcRect l="0" t="9694" r="0" b="9503"/>
          <a:stretch/>
        </p:blipFill>
        <p:spPr>
          <a:xfrm>
            <a:off x="222120" y="604800"/>
            <a:ext cx="2378160" cy="1625760"/>
          </a:xfrm>
          <a:prstGeom prst="rect">
            <a:avLst/>
          </a:prstGeom>
          <a:ln w="0">
            <a:noFill/>
          </a:ln>
        </p:spPr>
      </p:pic>
      <p:pic>
        <p:nvPicPr>
          <p:cNvPr id="474" name="" descr=""/>
          <p:cNvPicPr/>
          <p:nvPr/>
        </p:nvPicPr>
        <p:blipFill>
          <a:blip r:embed="rId7"/>
          <a:srcRect l="0" t="9058" r="3080" b="3461"/>
          <a:stretch/>
        </p:blipFill>
        <p:spPr>
          <a:xfrm>
            <a:off x="7526520" y="2965680"/>
            <a:ext cx="2475000" cy="188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" descr=""/>
          <p:cNvPicPr/>
          <p:nvPr/>
        </p:nvPicPr>
        <p:blipFill>
          <a:blip r:embed="rId1"/>
          <a:srcRect l="3997" t="9701" r="3487" b="7515"/>
          <a:stretch/>
        </p:blipFill>
        <p:spPr>
          <a:xfrm>
            <a:off x="1271880" y="802800"/>
            <a:ext cx="6346800" cy="4256640"/>
          </a:xfrm>
          <a:prstGeom prst="rect">
            <a:avLst/>
          </a:prstGeom>
          <a:ln w="0">
            <a:noFill/>
          </a:ln>
        </p:spPr>
      </p:pic>
      <p:pic>
        <p:nvPicPr>
          <p:cNvPr id="476" name="" descr=""/>
          <p:cNvPicPr/>
          <p:nvPr/>
        </p:nvPicPr>
        <p:blipFill>
          <a:blip r:embed="rId2"/>
          <a:srcRect l="4008" t="9701" r="3757" b="7486"/>
          <a:stretch/>
        </p:blipFill>
        <p:spPr>
          <a:xfrm>
            <a:off x="1274760" y="804240"/>
            <a:ext cx="6345720" cy="4259880"/>
          </a:xfrm>
          <a:prstGeom prst="rect">
            <a:avLst/>
          </a:prstGeom>
          <a:ln w="0">
            <a:noFill/>
          </a:ln>
        </p:spPr>
      </p:pic>
      <p:sp>
        <p:nvSpPr>
          <p:cNvPr id="477" name="Line 1"/>
          <p:cNvSpPr/>
          <p:nvPr/>
        </p:nvSpPr>
        <p:spPr>
          <a:xfrm>
            <a:off x="3009960" y="856800"/>
            <a:ext cx="3566160" cy="384048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3"/>
          <a:stretch/>
        </p:blipFill>
        <p:spPr>
          <a:xfrm>
            <a:off x="7955280" y="8244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479" name="" descr=""/>
          <p:cNvPicPr/>
          <p:nvPr/>
        </p:nvPicPr>
        <p:blipFill>
          <a:blip r:embed="rId4"/>
          <a:stretch/>
        </p:blipFill>
        <p:spPr>
          <a:xfrm>
            <a:off x="58680" y="104760"/>
            <a:ext cx="1276200" cy="450720"/>
          </a:xfrm>
          <a:prstGeom prst="rect">
            <a:avLst/>
          </a:prstGeom>
          <a:ln w="0">
            <a:noFill/>
          </a:ln>
        </p:spPr>
      </p:pic>
      <p:sp>
        <p:nvSpPr>
          <p:cNvPr id="480" name="CustomShape 2"/>
          <p:cNvSpPr/>
          <p:nvPr/>
        </p:nvSpPr>
        <p:spPr>
          <a:xfrm>
            <a:off x="2054160" y="50760"/>
            <a:ext cx="5256360" cy="4554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455400"/>
              <a:gd name="textAreaBottom" fmla="*/ 45612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Linear Separation: Decision Boundary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2932200" y="5068800"/>
            <a:ext cx="3032280" cy="342720"/>
          </a:xfrm>
          <a:custGeom>
            <a:avLst/>
            <a:gdLst>
              <a:gd name="textAreaLeft" fmla="*/ 0 w 3032280"/>
              <a:gd name="textAreaRight" fmla="*/ 3033000 w 3032280"/>
              <a:gd name="textAreaTop" fmla="*/ 0 h 342720"/>
              <a:gd name="textAreaBottom" fmla="*/ 343440 h 342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400"/>
                </a:solidFill>
                <a:latin typeface="Arial"/>
                <a:ea typeface="DejaVu Sans"/>
              </a:rPr>
              <a:t>Integrative Latent Variable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2" name="Group 4"/>
          <p:cNvGrpSpPr/>
          <p:nvPr/>
        </p:nvGrpSpPr>
        <p:grpSpPr>
          <a:xfrm>
            <a:off x="6477480" y="1032840"/>
            <a:ext cx="1079280" cy="593640"/>
            <a:chOff x="6477480" y="1032840"/>
            <a:chExt cx="1079280" cy="593640"/>
          </a:xfrm>
        </p:grpSpPr>
        <p:sp>
          <p:nvSpPr>
            <p:cNvPr id="483" name="CustomShape 5"/>
            <p:cNvSpPr/>
            <p:nvPr/>
          </p:nvSpPr>
          <p:spPr>
            <a:xfrm>
              <a:off x="6547320" y="1032840"/>
              <a:ext cx="1009440" cy="593640"/>
            </a:xfrm>
            <a:custGeom>
              <a:avLst/>
              <a:gdLst>
                <a:gd name="textAreaLeft" fmla="*/ 0 w 1009440"/>
                <a:gd name="textAreaRight" fmla="*/ 1010160 w 1009440"/>
                <a:gd name="textAreaTop" fmla="*/ 0 h 593640"/>
                <a:gd name="textAreaBottom" fmla="*/ 594360 h 5936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healthy train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sick train</a:t>
              </a:r>
              <a:br>
                <a:rPr sz="1100"/>
              </a:b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4" name="CustomShape 6"/>
            <p:cNvSpPr/>
            <p:nvPr/>
          </p:nvSpPr>
          <p:spPr>
            <a:xfrm>
              <a:off x="6477480" y="1132920"/>
              <a:ext cx="87120" cy="87120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85" name="CustomShape 7"/>
            <p:cNvSpPr/>
            <p:nvPr/>
          </p:nvSpPr>
          <p:spPr>
            <a:xfrm>
              <a:off x="6477480" y="1314000"/>
              <a:ext cx="87120" cy="87120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86" name="Group 8"/>
          <p:cNvGrpSpPr/>
          <p:nvPr/>
        </p:nvGrpSpPr>
        <p:grpSpPr>
          <a:xfrm>
            <a:off x="6477480" y="1399680"/>
            <a:ext cx="1064880" cy="425160"/>
            <a:chOff x="6477480" y="1399680"/>
            <a:chExt cx="1064880" cy="425160"/>
          </a:xfrm>
        </p:grpSpPr>
        <p:sp>
          <p:nvSpPr>
            <p:cNvPr id="487" name="CustomShape 9"/>
            <p:cNvSpPr/>
            <p:nvPr/>
          </p:nvSpPr>
          <p:spPr>
            <a:xfrm>
              <a:off x="6477480" y="1495080"/>
              <a:ext cx="87120" cy="86760"/>
            </a:xfrm>
            <a:prstGeom prst="ellipse">
              <a:avLst/>
            </a:prstGeom>
            <a:solidFill>
              <a:srgbClr val="000000"/>
            </a:solidFill>
            <a:ln w="36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88" name="CustomShape 10"/>
            <p:cNvSpPr/>
            <p:nvPr/>
          </p:nvSpPr>
          <p:spPr>
            <a:xfrm>
              <a:off x="6477480" y="1674360"/>
              <a:ext cx="87120" cy="87120"/>
            </a:xfrm>
            <a:prstGeom prst="ellipse">
              <a:avLst/>
            </a:prstGeom>
            <a:solidFill>
              <a:srgbClr val="ff0000"/>
            </a:solidFill>
            <a:ln w="3672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89" name="CustomShape 11"/>
            <p:cNvSpPr/>
            <p:nvPr/>
          </p:nvSpPr>
          <p:spPr>
            <a:xfrm>
              <a:off x="6584040" y="1399680"/>
              <a:ext cx="958320" cy="425160"/>
            </a:xfrm>
            <a:custGeom>
              <a:avLst/>
              <a:gdLst>
                <a:gd name="textAreaLeft" fmla="*/ 0 w 958320"/>
                <a:gd name="textAreaRight" fmla="*/ 959040 w 958320"/>
                <a:gd name="textAreaTop" fmla="*/ 0 h 425160"/>
                <a:gd name="textAreaBottom" fmla="*/ 425880 h 4251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healthy test</a:t>
              </a:r>
              <a:br>
                <a:rPr sz="1800"/>
              </a:b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sick test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90" name="CustomShape 12"/>
          <p:cNvSpPr/>
          <p:nvPr/>
        </p:nvSpPr>
        <p:spPr>
          <a:xfrm rot="16200000">
            <a:off x="-539280" y="2567880"/>
            <a:ext cx="3032280" cy="342720"/>
          </a:xfrm>
          <a:custGeom>
            <a:avLst/>
            <a:gdLst>
              <a:gd name="textAreaLeft" fmla="*/ 0 w 3032280"/>
              <a:gd name="textAreaRight" fmla="*/ 3033000 w 3032280"/>
              <a:gd name="textAreaTop" fmla="*/ 0 h 342720"/>
              <a:gd name="textAreaBottom" fmla="*/ 343440 h 342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400"/>
                </a:solidFill>
                <a:latin typeface="Arial"/>
                <a:ea typeface="DejaVu Sans"/>
              </a:rPr>
              <a:t>Integrative Latent Variable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1" name="Group 13"/>
          <p:cNvGrpSpPr/>
          <p:nvPr/>
        </p:nvGrpSpPr>
        <p:grpSpPr>
          <a:xfrm>
            <a:off x="7855560" y="792360"/>
            <a:ext cx="1804680" cy="4220280"/>
            <a:chOff x="7855560" y="792360"/>
            <a:chExt cx="1804680" cy="4220280"/>
          </a:xfrm>
        </p:grpSpPr>
        <p:pic>
          <p:nvPicPr>
            <p:cNvPr id="492" name="" descr=""/>
            <p:cNvPicPr/>
            <p:nvPr/>
          </p:nvPicPr>
          <p:blipFill>
            <a:blip r:embed="rId5"/>
            <a:srcRect l="2092" t="6268" r="56811" b="22735"/>
            <a:stretch/>
          </p:blipFill>
          <p:spPr>
            <a:xfrm>
              <a:off x="7887600" y="1002960"/>
              <a:ext cx="1758240" cy="167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3" name="" descr=""/>
            <p:cNvPicPr/>
            <p:nvPr/>
          </p:nvPicPr>
          <p:blipFill>
            <a:blip r:embed="rId6"/>
            <a:srcRect l="54143" t="8598" r="4761" b="19806"/>
            <a:stretch/>
          </p:blipFill>
          <p:spPr>
            <a:xfrm>
              <a:off x="7855560" y="3108960"/>
              <a:ext cx="1804680" cy="1735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4" name="" descr=""/>
            <p:cNvPicPr/>
            <p:nvPr/>
          </p:nvPicPr>
          <p:blipFill>
            <a:blip r:embed="rId7"/>
            <a:srcRect l="22602" t="88719" r="52076" b="5486"/>
            <a:stretch/>
          </p:blipFill>
          <p:spPr>
            <a:xfrm>
              <a:off x="8049960" y="792360"/>
              <a:ext cx="1460880" cy="180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5" name="" descr=""/>
            <p:cNvPicPr/>
            <p:nvPr/>
          </p:nvPicPr>
          <p:blipFill>
            <a:blip r:embed="rId8"/>
            <a:srcRect l="47828" t="88719" r="22110" b="5486"/>
            <a:stretch/>
          </p:blipFill>
          <p:spPr>
            <a:xfrm>
              <a:off x="7889040" y="4831920"/>
              <a:ext cx="1735920" cy="1807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"/>
                            </p:stCondLst>
                            <p:childTnLst>
                              <p:par>
                                <p:cTn id="84" dur="indefinite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485640" y="1311120"/>
            <a:ext cx="9250920" cy="581760"/>
          </a:xfrm>
          <a:custGeom>
            <a:avLst/>
            <a:gdLst>
              <a:gd name="textAreaLeft" fmla="*/ 0 w 9250920"/>
              <a:gd name="textAreaRight" fmla="*/ 9251640 w 9250920"/>
              <a:gd name="textAreaTop" fmla="*/ 0 h 581760"/>
              <a:gd name="textAreaBottom" fmla="*/ 582480 h 581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3465a4"/>
                </a:solidFill>
                <a:latin typeface="Arial"/>
                <a:ea typeface="DejaVu Sans"/>
              </a:rPr>
              <a:t>Univariate and Multivariate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3465a4"/>
                </a:solidFill>
                <a:latin typeface="Arial"/>
                <a:ea typeface="DejaVu Sans"/>
              </a:rPr>
              <a:t>Feature Selection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1"/>
          <a:stretch/>
        </p:blipFill>
        <p:spPr>
          <a:xfrm>
            <a:off x="7955280" y="8208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58680" y="10440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2130480" y="26280"/>
            <a:ext cx="5256360" cy="3438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Univariate Feature Selection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1"/>
          <a:srcRect l="35163" t="17914" r="32136" b="10443"/>
          <a:stretch/>
        </p:blipFill>
        <p:spPr>
          <a:xfrm>
            <a:off x="55440" y="640080"/>
            <a:ext cx="4680360" cy="5029200"/>
          </a:xfrm>
          <a:prstGeom prst="rect">
            <a:avLst/>
          </a:prstGeom>
          <a:ln w="0">
            <a:noFill/>
          </a:ln>
        </p:spPr>
      </p:pic>
      <p:pic>
        <p:nvPicPr>
          <p:cNvPr id="501" name="" descr=""/>
          <p:cNvPicPr/>
          <p:nvPr/>
        </p:nvPicPr>
        <p:blipFill>
          <a:blip r:embed="rId2"/>
          <a:srcRect l="35163" t="23465" r="32136" b="22334"/>
          <a:stretch/>
        </p:blipFill>
        <p:spPr>
          <a:xfrm>
            <a:off x="4809960" y="640080"/>
            <a:ext cx="5226480" cy="4204800"/>
          </a:xfrm>
          <a:prstGeom prst="rect">
            <a:avLst/>
          </a:prstGeom>
          <a:ln w="0">
            <a:noFill/>
          </a:ln>
        </p:spPr>
      </p:pic>
      <p:sp>
        <p:nvSpPr>
          <p:cNvPr id="502" name="CustomShape 2"/>
          <p:cNvSpPr/>
          <p:nvPr/>
        </p:nvSpPr>
        <p:spPr>
          <a:xfrm>
            <a:off x="4715280" y="4962600"/>
            <a:ext cx="5328000" cy="645840"/>
          </a:xfrm>
          <a:custGeom>
            <a:avLst/>
            <a:gdLst>
              <a:gd name="textAreaLeft" fmla="*/ 0 w 5328000"/>
              <a:gd name="textAreaRight" fmla="*/ 5328720 w 5328000"/>
              <a:gd name="textAreaTop" fmla="*/ 0 h 645840"/>
              <a:gd name="textAreaBottom" fmla="*/ 646560 h 645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Generally acknowledged that univariate feature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selection has poor </a:t>
            </a:r>
            <a:br>
              <a:rPr sz="1800"/>
            </a:b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predictive capacity compared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to multivariate feature selection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3"/>
          <a:stretch/>
        </p:blipFill>
        <p:spPr>
          <a:xfrm>
            <a:off x="7955640" y="4608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504" name="" descr=""/>
          <p:cNvPicPr/>
          <p:nvPr/>
        </p:nvPicPr>
        <p:blipFill>
          <a:blip r:embed="rId4"/>
          <a:stretch/>
        </p:blipFill>
        <p:spPr>
          <a:xfrm>
            <a:off x="59040" y="6840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1914480" y="80640"/>
            <a:ext cx="5731920" cy="343800"/>
          </a:xfrm>
          <a:custGeom>
            <a:avLst/>
            <a:gdLst>
              <a:gd name="textAreaLeft" fmla="*/ 0 w 5731920"/>
              <a:gd name="textAreaRight" fmla="*/ 5732640 w 573192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Multivariate Feature Selection: LASSO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1"/>
          <a:srcRect l="5114" t="18621" r="7156" b="7153"/>
          <a:stretch/>
        </p:blipFill>
        <p:spPr>
          <a:xfrm>
            <a:off x="110880" y="714960"/>
            <a:ext cx="9865080" cy="4691880"/>
          </a:xfrm>
          <a:prstGeom prst="rect">
            <a:avLst/>
          </a:prstGeom>
          <a:ln w="0">
            <a:noFill/>
          </a:ln>
        </p:spPr>
      </p:pic>
      <p:pic>
        <p:nvPicPr>
          <p:cNvPr id="507" name="" descr=""/>
          <p:cNvPicPr/>
          <p:nvPr/>
        </p:nvPicPr>
        <p:blipFill>
          <a:blip r:embed="rId2"/>
          <a:stretch/>
        </p:blipFill>
        <p:spPr>
          <a:xfrm>
            <a:off x="7955640" y="4572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3"/>
          <a:stretch/>
        </p:blipFill>
        <p:spPr>
          <a:xfrm>
            <a:off x="59040" y="6804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" descr=""/>
          <p:cNvPicPr/>
          <p:nvPr/>
        </p:nvPicPr>
        <p:blipFill>
          <a:blip r:embed="rId1"/>
          <a:srcRect l="5020" t="17690" r="15140" b="11339"/>
          <a:stretch/>
        </p:blipFill>
        <p:spPr>
          <a:xfrm>
            <a:off x="443520" y="789840"/>
            <a:ext cx="9196920" cy="4597560"/>
          </a:xfrm>
          <a:prstGeom prst="rect">
            <a:avLst/>
          </a:prstGeom>
          <a:ln w="0">
            <a:noFill/>
          </a:ln>
        </p:spPr>
      </p:pic>
      <p:sp>
        <p:nvSpPr>
          <p:cNvPr id="510" name="CustomShape 1"/>
          <p:cNvSpPr/>
          <p:nvPr/>
        </p:nvSpPr>
        <p:spPr>
          <a:xfrm>
            <a:off x="1554480" y="81000"/>
            <a:ext cx="6307920" cy="343800"/>
          </a:xfrm>
          <a:custGeom>
            <a:avLst/>
            <a:gdLst>
              <a:gd name="textAreaLeft" fmla="*/ 0 w 6307920"/>
              <a:gd name="textAreaRight" fmla="*/ 6308640 w 630792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Regularizations are Priors in Bayesian stats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2"/>
          <a:stretch/>
        </p:blipFill>
        <p:spPr>
          <a:xfrm>
            <a:off x="8138160" y="46080"/>
            <a:ext cx="1919880" cy="534960"/>
          </a:xfrm>
          <a:prstGeom prst="rect">
            <a:avLst/>
          </a:prstGeom>
          <a:ln w="0">
            <a:noFill/>
          </a:ln>
        </p:spPr>
      </p:pic>
      <p:pic>
        <p:nvPicPr>
          <p:cNvPr id="512" name="" descr=""/>
          <p:cNvPicPr/>
          <p:nvPr/>
        </p:nvPicPr>
        <p:blipFill>
          <a:blip r:embed="rId3"/>
          <a:stretch/>
        </p:blipFill>
        <p:spPr>
          <a:xfrm>
            <a:off x="59760" y="68400"/>
            <a:ext cx="121896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133200" y="748080"/>
            <a:ext cx="4886640" cy="3930480"/>
          </a:xfrm>
          <a:prstGeom prst="rect">
            <a:avLst/>
          </a:prstGeom>
          <a:ln w="0">
            <a:noFill/>
          </a:ln>
        </p:spPr>
      </p:pic>
      <p:sp>
        <p:nvSpPr>
          <p:cNvPr id="514" name="CustomShape 1"/>
          <p:cNvSpPr/>
          <p:nvPr/>
        </p:nvSpPr>
        <p:spPr>
          <a:xfrm>
            <a:off x="1336680" y="53280"/>
            <a:ext cx="7074360" cy="343800"/>
          </a:xfrm>
          <a:custGeom>
            <a:avLst/>
            <a:gdLst>
              <a:gd name="textAreaLeft" fmla="*/ 0 w 7074360"/>
              <a:gd name="textAreaRight" fmla="*/ 7075080 w 707436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Lasso vs. Ridge vs. Elastic Net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5" name="" descr=""/>
          <p:cNvPicPr/>
          <p:nvPr/>
        </p:nvPicPr>
        <p:blipFill>
          <a:blip r:embed="rId2"/>
          <a:srcRect l="37886" t="78208" r="33949" b="3993"/>
          <a:stretch/>
        </p:blipFill>
        <p:spPr>
          <a:xfrm>
            <a:off x="5396400" y="731520"/>
            <a:ext cx="2832120" cy="911880"/>
          </a:xfrm>
          <a:prstGeom prst="rect">
            <a:avLst/>
          </a:prstGeom>
          <a:ln w="0">
            <a:noFill/>
          </a:ln>
        </p:spPr>
      </p:pic>
      <p:sp>
        <p:nvSpPr>
          <p:cNvPr id="516" name="CustomShape 2"/>
          <p:cNvSpPr/>
          <p:nvPr/>
        </p:nvSpPr>
        <p:spPr>
          <a:xfrm>
            <a:off x="1422000" y="4777200"/>
            <a:ext cx="2267280" cy="760320"/>
          </a:xfrm>
          <a:custGeom>
            <a:avLst/>
            <a:gdLst>
              <a:gd name="textAreaLeft" fmla="*/ 0 w 2267280"/>
              <a:gd name="textAreaRight" fmla="*/ 2268000 w 2267280"/>
              <a:gd name="textAreaTop" fmla="*/ 0 h 760320"/>
              <a:gd name="textAreaBottom" fmla="*/ 761040 h 760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Lasso is more conservative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Ridge is more permissive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3"/>
          <a:srcRect l="0" t="7736" r="1819" b="0"/>
          <a:stretch/>
        </p:blipFill>
        <p:spPr>
          <a:xfrm>
            <a:off x="5093280" y="1828800"/>
            <a:ext cx="4943880" cy="3793320"/>
          </a:xfrm>
          <a:prstGeom prst="rect">
            <a:avLst/>
          </a:prstGeom>
          <a:ln w="0">
            <a:noFill/>
          </a:ln>
        </p:spPr>
      </p:pic>
      <p:pic>
        <p:nvPicPr>
          <p:cNvPr id="518" name="" descr=""/>
          <p:cNvPicPr/>
          <p:nvPr/>
        </p:nvPicPr>
        <p:blipFill>
          <a:blip r:embed="rId4"/>
          <a:stretch/>
        </p:blipFill>
        <p:spPr>
          <a:xfrm>
            <a:off x="7955640" y="4536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519" name="" descr=""/>
          <p:cNvPicPr/>
          <p:nvPr/>
        </p:nvPicPr>
        <p:blipFill>
          <a:blip r:embed="rId5"/>
          <a:stretch/>
        </p:blipFill>
        <p:spPr>
          <a:xfrm>
            <a:off x="59040" y="6768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2130480" y="26280"/>
            <a:ext cx="5256360" cy="3438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Penalized regression interpretation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7955640" y="4536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522" name="" descr=""/>
          <p:cNvPicPr/>
          <p:nvPr/>
        </p:nvPicPr>
        <p:blipFill>
          <a:blip r:embed="rId2"/>
          <a:stretch/>
        </p:blipFill>
        <p:spPr>
          <a:xfrm>
            <a:off x="59040" y="67680"/>
            <a:ext cx="1276200" cy="450720"/>
          </a:xfrm>
          <a:prstGeom prst="rect">
            <a:avLst/>
          </a:prstGeom>
          <a:ln w="0">
            <a:noFill/>
          </a:ln>
        </p:spPr>
      </p:pic>
      <p:pic>
        <p:nvPicPr>
          <p:cNvPr id="523" name="" descr=""/>
          <p:cNvPicPr/>
          <p:nvPr/>
        </p:nvPicPr>
        <p:blipFill>
          <a:blip r:embed="rId3"/>
          <a:srcRect l="17333" t="17547" r="51406" b="32766"/>
          <a:stretch/>
        </p:blipFill>
        <p:spPr>
          <a:xfrm>
            <a:off x="91440" y="662400"/>
            <a:ext cx="4570200" cy="4087800"/>
          </a:xfrm>
          <a:prstGeom prst="rect">
            <a:avLst/>
          </a:prstGeom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4"/>
          <a:srcRect l="17150" t="18180" r="18441" b="45029"/>
          <a:stretch/>
        </p:blipFill>
        <p:spPr>
          <a:xfrm>
            <a:off x="4865760" y="3715920"/>
            <a:ext cx="5137920" cy="1722600"/>
          </a:xfrm>
          <a:prstGeom prst="rect">
            <a:avLst/>
          </a:prstGeom>
          <a:ln w="0">
            <a:noFill/>
          </a:ln>
        </p:spPr>
      </p:pic>
      <p:pic>
        <p:nvPicPr>
          <p:cNvPr id="525" name="" descr=""/>
          <p:cNvPicPr/>
          <p:nvPr/>
        </p:nvPicPr>
        <p:blipFill>
          <a:blip r:embed="rId5"/>
          <a:srcRect l="52112" t="17547" r="21413" b="35734"/>
          <a:stretch/>
        </p:blipFill>
        <p:spPr>
          <a:xfrm>
            <a:off x="6179040" y="653760"/>
            <a:ext cx="2838240" cy="2819520"/>
          </a:xfrm>
          <a:prstGeom prst="rect">
            <a:avLst/>
          </a:prstGeom>
          <a:ln w="0">
            <a:noFill/>
          </a:ln>
        </p:spPr>
      </p:pic>
      <p:sp>
        <p:nvSpPr>
          <p:cNvPr id="526" name="CustomShape 2"/>
          <p:cNvSpPr/>
          <p:nvPr/>
        </p:nvSpPr>
        <p:spPr>
          <a:xfrm>
            <a:off x="728640" y="5137200"/>
            <a:ext cx="36147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LASSO – high bias, low variance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2130480" y="26280"/>
            <a:ext cx="5256360" cy="3438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Multivariate Feature Selection: PLS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8" name="" descr=""/>
          <p:cNvPicPr/>
          <p:nvPr/>
        </p:nvPicPr>
        <p:blipFill>
          <a:blip r:embed="rId1"/>
          <a:stretch/>
        </p:blipFill>
        <p:spPr>
          <a:xfrm>
            <a:off x="36360" y="640080"/>
            <a:ext cx="6512400" cy="4662000"/>
          </a:xfrm>
          <a:prstGeom prst="rect">
            <a:avLst/>
          </a:prstGeom>
          <a:ln w="0">
            <a:noFill/>
          </a:ln>
        </p:spPr>
      </p:pic>
      <p:pic>
        <p:nvPicPr>
          <p:cNvPr id="529" name="" descr=""/>
          <p:cNvPicPr/>
          <p:nvPr/>
        </p:nvPicPr>
        <p:blipFill>
          <a:blip r:embed="rId2"/>
          <a:srcRect l="0" t="0" r="14272" b="0"/>
          <a:stretch/>
        </p:blipFill>
        <p:spPr>
          <a:xfrm>
            <a:off x="6566400" y="581760"/>
            <a:ext cx="3462480" cy="2502720"/>
          </a:xfrm>
          <a:prstGeom prst="rect">
            <a:avLst/>
          </a:prstGeom>
          <a:ln w="0">
            <a:noFill/>
          </a:ln>
        </p:spPr>
      </p:pic>
      <p:pic>
        <p:nvPicPr>
          <p:cNvPr id="530" name="" descr=""/>
          <p:cNvPicPr/>
          <p:nvPr/>
        </p:nvPicPr>
        <p:blipFill>
          <a:blip r:embed="rId3"/>
          <a:srcRect l="0" t="0" r="15390" b="0"/>
          <a:stretch/>
        </p:blipFill>
        <p:spPr>
          <a:xfrm>
            <a:off x="6447240" y="3086280"/>
            <a:ext cx="3602160" cy="2553480"/>
          </a:xfrm>
          <a:prstGeom prst="rect">
            <a:avLst/>
          </a:prstGeom>
          <a:ln w="0">
            <a:noFill/>
          </a:ln>
        </p:spPr>
      </p:pic>
      <p:sp>
        <p:nvSpPr>
          <p:cNvPr id="531" name="CustomShape 2"/>
          <p:cNvSpPr/>
          <p:nvPr/>
        </p:nvSpPr>
        <p:spPr>
          <a:xfrm>
            <a:off x="599040" y="5262120"/>
            <a:ext cx="4883040" cy="330840"/>
          </a:xfrm>
          <a:custGeom>
            <a:avLst/>
            <a:gdLst>
              <a:gd name="textAreaLeft" fmla="*/ 0 w 4883040"/>
              <a:gd name="textAreaRight" fmla="*/ 4883760 w 4883040"/>
              <a:gd name="textAreaTop" fmla="*/ 0 h 330840"/>
              <a:gd name="textAreaBottom" fmla="*/ 331560 h 330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Select features that separate two groups of samples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the most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4"/>
          <a:stretch/>
        </p:blipFill>
        <p:spPr>
          <a:xfrm>
            <a:off x="7955640" y="4536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533" name="" descr=""/>
          <p:cNvPicPr/>
          <p:nvPr/>
        </p:nvPicPr>
        <p:blipFill>
          <a:blip r:embed="rId5"/>
          <a:stretch/>
        </p:blipFill>
        <p:spPr>
          <a:xfrm>
            <a:off x="59040" y="6768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2067120" y="4709160"/>
            <a:ext cx="6158160" cy="753480"/>
          </a:xfrm>
          <a:custGeom>
            <a:avLst/>
            <a:gdLst>
              <a:gd name="textAreaLeft" fmla="*/ 0 w 6158160"/>
              <a:gd name="textAreaRight" fmla="*/ 6158880 w 6158160"/>
              <a:gd name="textAreaTop" fmla="*/ 0 h 753480"/>
              <a:gd name="textAreaBottom" fmla="*/ 754200 h 753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Minimize variance within clusters and maximize variance between clusters</a:t>
            </a:r>
            <a:br>
              <a:rPr sz="1350"/>
            </a:b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Similar to what ANOVA is doing, therefore LINEAR Discriminant Analysis (LDA)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5" name="" descr=""/>
          <p:cNvPicPr/>
          <p:nvPr/>
        </p:nvPicPr>
        <p:blipFill>
          <a:blip r:embed="rId1"/>
          <a:stretch/>
        </p:blipFill>
        <p:spPr>
          <a:xfrm>
            <a:off x="19080" y="966960"/>
            <a:ext cx="5008680" cy="3453120"/>
          </a:xfrm>
          <a:prstGeom prst="rect">
            <a:avLst/>
          </a:prstGeom>
          <a:ln w="0">
            <a:noFill/>
          </a:ln>
        </p:spPr>
      </p:pic>
      <p:pic>
        <p:nvPicPr>
          <p:cNvPr id="536" name="" descr=""/>
          <p:cNvPicPr/>
          <p:nvPr/>
        </p:nvPicPr>
        <p:blipFill>
          <a:blip r:embed="rId2"/>
          <a:stretch/>
        </p:blipFill>
        <p:spPr>
          <a:xfrm>
            <a:off x="5121720" y="988560"/>
            <a:ext cx="4900680" cy="3451680"/>
          </a:xfrm>
          <a:prstGeom prst="rect">
            <a:avLst/>
          </a:prstGeom>
          <a:ln w="0">
            <a:noFill/>
          </a:ln>
        </p:spPr>
      </p:pic>
      <p:sp>
        <p:nvSpPr>
          <p:cNvPr id="537" name="CustomShape 2"/>
          <p:cNvSpPr/>
          <p:nvPr/>
        </p:nvSpPr>
        <p:spPr>
          <a:xfrm>
            <a:off x="2130480" y="-63360"/>
            <a:ext cx="5256360" cy="3438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Multivariate Feature Selection:</a:t>
            </a:r>
            <a:br>
              <a:rPr sz="1800"/>
            </a:b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Linear Discriminant Analysis (LDA)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3"/>
          <a:stretch/>
        </p:blipFill>
        <p:spPr>
          <a:xfrm>
            <a:off x="7955640" y="4536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539" name="" descr=""/>
          <p:cNvPicPr/>
          <p:nvPr/>
        </p:nvPicPr>
        <p:blipFill>
          <a:blip r:embed="rId4"/>
          <a:stretch/>
        </p:blipFill>
        <p:spPr>
          <a:xfrm>
            <a:off x="59040" y="6768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8680" y="41400"/>
            <a:ext cx="1276200" cy="45036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7955280" y="19080"/>
            <a:ext cx="2101680" cy="534600"/>
          </a:xfrm>
          <a:prstGeom prst="rect">
            <a:avLst/>
          </a:prstGeom>
          <a:ln w="0">
            <a:noFill/>
          </a:ln>
        </p:spPr>
      </p:pic>
      <p:sp>
        <p:nvSpPr>
          <p:cNvPr id="386" name="CustomShape 1"/>
          <p:cNvSpPr/>
          <p:nvPr/>
        </p:nvSpPr>
        <p:spPr>
          <a:xfrm>
            <a:off x="801720" y="1736640"/>
            <a:ext cx="8456760" cy="541080"/>
          </a:xfrm>
          <a:custGeom>
            <a:avLst/>
            <a:gdLst>
              <a:gd name="textAreaLeft" fmla="*/ 0 w 8456760"/>
              <a:gd name="textAreaRight" fmla="*/ 8457480 w 8456760"/>
              <a:gd name="textAreaTop" fmla="*/ 0 h 541080"/>
              <a:gd name="textAreaBottom" fmla="*/ 541800 h 541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3440" bIns="45000" anchor="t">
            <a:noAutofit/>
          </a:bodyPr>
          <a:p>
            <a:pPr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3465a4"/>
                </a:solidFill>
                <a:latin typeface="Arial"/>
                <a:ea typeface="DejaVu Sans"/>
              </a:rPr>
              <a:t>Brief Introduction to </a:t>
            </a:r>
            <a:br>
              <a:rPr sz="1800"/>
            </a:br>
            <a:r>
              <a:rPr b="0" lang="en-US" sz="3200" spc="-1" strike="noStrike">
                <a:solidFill>
                  <a:srgbClr val="3465a4"/>
                </a:solidFill>
                <a:latin typeface="Arial"/>
                <a:ea typeface="DejaVu Sans"/>
              </a:rPr>
              <a:t>Supervised Machine Learning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2094480" y="80640"/>
            <a:ext cx="5457600" cy="343800"/>
          </a:xfrm>
          <a:custGeom>
            <a:avLst/>
            <a:gdLst>
              <a:gd name="textAreaLeft" fmla="*/ 0 w 5457600"/>
              <a:gd name="textAreaRight" fmla="*/ 5458320 w 545760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Univariate vs. Multivariate Prediction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1"/>
          <a:srcRect l="0" t="9365" r="2949" b="1196"/>
          <a:stretch/>
        </p:blipFill>
        <p:spPr>
          <a:xfrm>
            <a:off x="30240" y="681480"/>
            <a:ext cx="5195880" cy="3686760"/>
          </a:xfrm>
          <a:prstGeom prst="rect">
            <a:avLst/>
          </a:prstGeom>
          <a:ln w="0">
            <a:noFill/>
          </a:ln>
        </p:spPr>
      </p:pic>
      <p:pic>
        <p:nvPicPr>
          <p:cNvPr id="542" name="" descr=""/>
          <p:cNvPicPr/>
          <p:nvPr/>
        </p:nvPicPr>
        <p:blipFill>
          <a:blip r:embed="rId2"/>
          <a:srcRect l="0" t="2402" r="3728" b="6457"/>
          <a:stretch/>
        </p:blipFill>
        <p:spPr>
          <a:xfrm>
            <a:off x="5208840" y="2158560"/>
            <a:ext cx="4845240" cy="3436920"/>
          </a:xfrm>
          <a:prstGeom prst="rect">
            <a:avLst/>
          </a:prstGeom>
          <a:ln w="0">
            <a:noFill/>
          </a:ln>
        </p:spPr>
      </p:pic>
      <p:sp>
        <p:nvSpPr>
          <p:cNvPr id="543" name="CustomShape 2"/>
          <p:cNvSpPr/>
          <p:nvPr/>
        </p:nvSpPr>
        <p:spPr>
          <a:xfrm>
            <a:off x="5306400" y="810000"/>
            <a:ext cx="4710240" cy="837720"/>
          </a:xfrm>
          <a:custGeom>
            <a:avLst/>
            <a:gdLst>
              <a:gd name="textAreaLeft" fmla="*/ 0 w 4710240"/>
              <a:gd name="textAreaRight" fmla="*/ 4710960 w 4710240"/>
              <a:gd name="textAreaTop" fmla="*/ 0 h 837720"/>
              <a:gd name="textAreaBottom" fmla="*/ 838440 h 837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Multivariate methods (LASSO, PLS, RanFor)</a:t>
            </a:r>
            <a:br>
              <a:rPr sz="1800"/>
            </a:b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have significantly higher AUC ROC than</a:t>
            </a:r>
            <a:br>
              <a:rPr sz="1800"/>
            </a:b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univariate methods (Spear, MWU, DESeq2)</a:t>
            </a:r>
            <a:br>
              <a:rPr sz="1800"/>
            </a:b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on skeletal muscle gene expression data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188280" y="4635720"/>
            <a:ext cx="5005800" cy="558360"/>
          </a:xfrm>
          <a:custGeom>
            <a:avLst/>
            <a:gdLst>
              <a:gd name="textAreaLeft" fmla="*/ 0 w 5005800"/>
              <a:gd name="textAreaRight" fmla="*/ 5006520 w 5005800"/>
              <a:gd name="textAreaTop" fmla="*/ 0 h 558360"/>
              <a:gd name="textAreaBottom" fmla="*/ 559080 h 558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If you find a dataset where univariate feature selection has higher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sz="1800"/>
            </a:b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predictive capacity than multivariate one, please let me know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3"/>
          <a:stretch/>
        </p:blipFill>
        <p:spPr>
          <a:xfrm>
            <a:off x="7955640" y="4536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546" name="" descr=""/>
          <p:cNvPicPr/>
          <p:nvPr/>
        </p:nvPicPr>
        <p:blipFill>
          <a:blip r:embed="rId4"/>
          <a:stretch/>
        </p:blipFill>
        <p:spPr>
          <a:xfrm>
            <a:off x="59040" y="6768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593640" y="735120"/>
            <a:ext cx="9250920" cy="581760"/>
          </a:xfrm>
          <a:custGeom>
            <a:avLst/>
            <a:gdLst>
              <a:gd name="textAreaLeft" fmla="*/ 0 w 9250920"/>
              <a:gd name="textAreaRight" fmla="*/ 9251640 w 9250920"/>
              <a:gd name="textAreaTop" fmla="*/ 0 h 581760"/>
              <a:gd name="textAreaBottom" fmla="*/ 582480 h 581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3465a4"/>
                </a:solidFill>
                <a:latin typeface="Arial"/>
                <a:ea typeface="DejaVu Sans"/>
              </a:rPr>
              <a:t>DIABLO Omics Integration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55440" y="2468880"/>
            <a:ext cx="1722240" cy="1644480"/>
          </a:xfrm>
          <a:prstGeom prst="rect">
            <a:avLst/>
          </a:prstGeom>
          <a:ln w="0">
            <a:noFill/>
          </a:ln>
        </p:spPr>
      </p:pic>
      <p:pic>
        <p:nvPicPr>
          <p:cNvPr id="549" name="" descr=""/>
          <p:cNvPicPr/>
          <p:nvPr/>
        </p:nvPicPr>
        <p:blipFill>
          <a:blip r:embed="rId2"/>
          <a:srcRect l="15465" t="4367" r="15569" b="19815"/>
          <a:stretch/>
        </p:blipFill>
        <p:spPr>
          <a:xfrm>
            <a:off x="1903320" y="1571040"/>
            <a:ext cx="6809040" cy="3874320"/>
          </a:xfrm>
          <a:prstGeom prst="rect">
            <a:avLst/>
          </a:prstGeom>
          <a:ln w="0">
            <a:noFill/>
          </a:ln>
        </p:spPr>
      </p:pic>
      <p:pic>
        <p:nvPicPr>
          <p:cNvPr id="550" name="" descr=""/>
          <p:cNvPicPr/>
          <p:nvPr/>
        </p:nvPicPr>
        <p:blipFill>
          <a:blip r:embed="rId3"/>
          <a:stretch/>
        </p:blipFill>
        <p:spPr>
          <a:xfrm>
            <a:off x="7955640" y="4536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551" name="" descr=""/>
          <p:cNvPicPr/>
          <p:nvPr/>
        </p:nvPicPr>
        <p:blipFill>
          <a:blip r:embed="rId4"/>
          <a:stretch/>
        </p:blipFill>
        <p:spPr>
          <a:xfrm>
            <a:off x="59040" y="6768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2130480" y="62280"/>
            <a:ext cx="5256360" cy="3438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DIABLO PLS-based algorithm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1"/>
          <a:stretch/>
        </p:blipFill>
        <p:spPr>
          <a:xfrm>
            <a:off x="30240" y="676080"/>
            <a:ext cx="5911920" cy="4268160"/>
          </a:xfrm>
          <a:prstGeom prst="rect">
            <a:avLst/>
          </a:prstGeom>
          <a:ln w="0">
            <a:noFill/>
          </a:ln>
        </p:spPr>
      </p:pic>
      <p:pic>
        <p:nvPicPr>
          <p:cNvPr id="554" name="" descr=""/>
          <p:cNvPicPr/>
          <p:nvPr/>
        </p:nvPicPr>
        <p:blipFill>
          <a:blip r:embed="rId2"/>
          <a:srcRect l="52289" t="33088" r="14102" b="675"/>
          <a:stretch/>
        </p:blipFill>
        <p:spPr>
          <a:xfrm>
            <a:off x="6036120" y="713520"/>
            <a:ext cx="3986280" cy="4207680"/>
          </a:xfrm>
          <a:prstGeom prst="rect">
            <a:avLst/>
          </a:prstGeom>
          <a:ln w="0">
            <a:noFill/>
          </a:ln>
        </p:spPr>
      </p:pic>
      <p:pic>
        <p:nvPicPr>
          <p:cNvPr id="555" name="" descr=""/>
          <p:cNvPicPr/>
          <p:nvPr/>
        </p:nvPicPr>
        <p:blipFill>
          <a:blip r:embed="rId3"/>
          <a:srcRect l="0" t="0" r="0" b="11304"/>
          <a:stretch/>
        </p:blipFill>
        <p:spPr>
          <a:xfrm>
            <a:off x="3382920" y="4909680"/>
            <a:ext cx="3654720" cy="71604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4"/>
          <a:stretch/>
        </p:blipFill>
        <p:spPr>
          <a:xfrm>
            <a:off x="7955640" y="4536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5"/>
          <a:stretch/>
        </p:blipFill>
        <p:spPr>
          <a:xfrm>
            <a:off x="59040" y="6768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" descr=""/>
          <p:cNvPicPr/>
          <p:nvPr/>
        </p:nvPicPr>
        <p:blipFill>
          <a:blip r:embed="rId1"/>
          <a:stretch/>
        </p:blipFill>
        <p:spPr>
          <a:xfrm>
            <a:off x="1200240" y="509400"/>
            <a:ext cx="5326200" cy="2269080"/>
          </a:xfrm>
          <a:prstGeom prst="rect">
            <a:avLst/>
          </a:prstGeom>
          <a:ln w="0">
            <a:noFill/>
          </a:ln>
        </p:spPr>
      </p:pic>
      <p:sp>
        <p:nvSpPr>
          <p:cNvPr id="559" name="CustomShape 1"/>
          <p:cNvSpPr/>
          <p:nvPr/>
        </p:nvSpPr>
        <p:spPr>
          <a:xfrm>
            <a:off x="2131920" y="27000"/>
            <a:ext cx="5256360" cy="3438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DIABLO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2"/>
          <a:srcRect l="3081" t="15972" r="0" b="8159"/>
          <a:stretch/>
        </p:blipFill>
        <p:spPr>
          <a:xfrm>
            <a:off x="457200" y="2838960"/>
            <a:ext cx="4570560" cy="2800080"/>
          </a:xfrm>
          <a:prstGeom prst="rect">
            <a:avLst/>
          </a:prstGeom>
          <a:ln w="0">
            <a:noFill/>
          </a:ln>
        </p:spPr>
      </p:pic>
      <p:pic>
        <p:nvPicPr>
          <p:cNvPr id="561" name="" descr=""/>
          <p:cNvPicPr/>
          <p:nvPr/>
        </p:nvPicPr>
        <p:blipFill>
          <a:blip r:embed="rId3"/>
          <a:stretch/>
        </p:blipFill>
        <p:spPr>
          <a:xfrm>
            <a:off x="5430600" y="2840040"/>
            <a:ext cx="4388040" cy="2800080"/>
          </a:xfrm>
          <a:prstGeom prst="rect">
            <a:avLst/>
          </a:prstGeom>
          <a:ln w="0">
            <a:noFill/>
          </a:ln>
        </p:spPr>
      </p:pic>
      <p:sp>
        <p:nvSpPr>
          <p:cNvPr id="562" name="CustomShape 2"/>
          <p:cNvSpPr/>
          <p:nvPr/>
        </p:nvSpPr>
        <p:spPr>
          <a:xfrm>
            <a:off x="6601320" y="891720"/>
            <a:ext cx="3363840" cy="873360"/>
          </a:xfrm>
          <a:custGeom>
            <a:avLst/>
            <a:gdLst>
              <a:gd name="textAreaLeft" fmla="*/ 0 w 3363840"/>
              <a:gd name="textAreaRight" fmla="*/ 3364560 w 3363840"/>
              <a:gd name="textAreaTop" fmla="*/ 0 h 873360"/>
              <a:gd name="textAreaBottom" fmla="*/ 874080 h 873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Chronic Lymphocytic Leukaemia (CLL):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94000"/>
              </a:lnSpc>
              <a:spcBef>
                <a:spcPts val="1199"/>
              </a:spcBef>
              <a:spcAft>
                <a:spcPts val="998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roid Sans Fallback"/>
              </a:rPr>
              <a:t>gene expression (RNAseq), mutations, methylation,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drug response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7204320" y="2482560"/>
            <a:ext cx="2874960" cy="366120"/>
          </a:xfrm>
          <a:custGeom>
            <a:avLst/>
            <a:gdLst>
              <a:gd name="textAreaLeft" fmla="*/ 0 w 2874960"/>
              <a:gd name="textAreaRight" fmla="*/ 2875680 w 2874960"/>
              <a:gd name="textAreaTop" fmla="*/ 0 h 366120"/>
              <a:gd name="textAreaBottom" fmla="*/ 366840 h 36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Dietrich et al., J Clin Invest. 2018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4"/>
          <a:stretch/>
        </p:blipFill>
        <p:spPr>
          <a:xfrm>
            <a:off x="7955640" y="4536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565" name="" descr=""/>
          <p:cNvPicPr/>
          <p:nvPr/>
        </p:nvPicPr>
        <p:blipFill>
          <a:blip r:embed="rId5"/>
          <a:stretch/>
        </p:blipFill>
        <p:spPr>
          <a:xfrm>
            <a:off x="59040" y="6768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" descr=""/>
          <p:cNvPicPr/>
          <p:nvPr/>
        </p:nvPicPr>
        <p:blipFill>
          <a:blip r:embed="rId1"/>
          <a:stretch/>
        </p:blipFill>
        <p:spPr>
          <a:xfrm>
            <a:off x="7955640" y="45360"/>
            <a:ext cx="2101680" cy="534960"/>
          </a:xfrm>
          <a:prstGeom prst="rect">
            <a:avLst/>
          </a:prstGeom>
          <a:ln w="0">
            <a:noFill/>
          </a:ln>
        </p:spPr>
      </p:pic>
      <p:sp>
        <p:nvSpPr>
          <p:cNvPr id="567" name="CustomShape 1"/>
          <p:cNvSpPr/>
          <p:nvPr/>
        </p:nvSpPr>
        <p:spPr>
          <a:xfrm>
            <a:off x="2131920" y="-9720"/>
            <a:ext cx="5256360" cy="3438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DIABLO visualization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8" name="" descr=""/>
          <p:cNvPicPr/>
          <p:nvPr/>
        </p:nvPicPr>
        <p:blipFill>
          <a:blip r:embed="rId2"/>
          <a:srcRect l="0" t="7461" r="0" b="2924"/>
          <a:stretch/>
        </p:blipFill>
        <p:spPr>
          <a:xfrm>
            <a:off x="409680" y="568080"/>
            <a:ext cx="4524480" cy="2192760"/>
          </a:xfrm>
          <a:prstGeom prst="rect">
            <a:avLst/>
          </a:prstGeom>
          <a:ln w="0">
            <a:noFill/>
          </a:ln>
        </p:spPr>
      </p:pic>
      <p:pic>
        <p:nvPicPr>
          <p:cNvPr id="569" name="" descr=""/>
          <p:cNvPicPr/>
          <p:nvPr/>
        </p:nvPicPr>
        <p:blipFill>
          <a:blip r:embed="rId3"/>
          <a:stretch/>
        </p:blipFill>
        <p:spPr>
          <a:xfrm>
            <a:off x="59040" y="67680"/>
            <a:ext cx="1276200" cy="450720"/>
          </a:xfrm>
          <a:prstGeom prst="rect">
            <a:avLst/>
          </a:prstGeom>
          <a:ln w="0">
            <a:noFill/>
          </a:ln>
        </p:spPr>
      </p:pic>
      <p:pic>
        <p:nvPicPr>
          <p:cNvPr id="570" name="" descr=""/>
          <p:cNvPicPr/>
          <p:nvPr/>
        </p:nvPicPr>
        <p:blipFill>
          <a:blip r:embed="rId4"/>
          <a:stretch/>
        </p:blipFill>
        <p:spPr>
          <a:xfrm>
            <a:off x="426960" y="2743200"/>
            <a:ext cx="9250920" cy="2927520"/>
          </a:xfrm>
          <a:prstGeom prst="rect">
            <a:avLst/>
          </a:prstGeom>
          <a:ln w="0">
            <a:noFill/>
          </a:ln>
        </p:spPr>
      </p:pic>
      <p:pic>
        <p:nvPicPr>
          <p:cNvPr id="571" name="" descr=""/>
          <p:cNvPicPr/>
          <p:nvPr/>
        </p:nvPicPr>
        <p:blipFill>
          <a:blip r:embed="rId5"/>
          <a:stretch/>
        </p:blipFill>
        <p:spPr>
          <a:xfrm>
            <a:off x="5510520" y="487800"/>
            <a:ext cx="3570480" cy="229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1447920" y="61920"/>
            <a:ext cx="6614640" cy="343800"/>
          </a:xfrm>
          <a:custGeom>
            <a:avLst/>
            <a:gdLst>
              <a:gd name="textAreaLeft" fmla="*/ 0 w 6614640"/>
              <a:gd name="textAreaRight" fmla="*/ 6615360 w 661464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Supervised deep learning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1"/>
          <a:stretch/>
        </p:blipFill>
        <p:spPr>
          <a:xfrm>
            <a:off x="111240" y="1057320"/>
            <a:ext cx="5136840" cy="3728520"/>
          </a:xfrm>
          <a:prstGeom prst="rect">
            <a:avLst/>
          </a:prstGeom>
          <a:ln w="0">
            <a:noFill/>
          </a:ln>
        </p:spPr>
      </p:pic>
      <p:sp>
        <p:nvSpPr>
          <p:cNvPr id="574" name="CustomShape 2"/>
          <p:cNvSpPr/>
          <p:nvPr/>
        </p:nvSpPr>
        <p:spPr>
          <a:xfrm>
            <a:off x="214200" y="728640"/>
            <a:ext cx="789840" cy="218520"/>
          </a:xfrm>
          <a:custGeom>
            <a:avLst/>
            <a:gdLst>
              <a:gd name="textAreaLeft" fmla="*/ 0 w 789840"/>
              <a:gd name="textAreaRight" fmla="*/ 790560 w 789840"/>
              <a:gd name="textAreaTop" fmla="*/ 0 h 218520"/>
              <a:gd name="textAreaBottom" fmla="*/ 219240 h 218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CustomShape 3"/>
          <p:cNvSpPr/>
          <p:nvPr/>
        </p:nvSpPr>
        <p:spPr>
          <a:xfrm>
            <a:off x="4216320" y="730080"/>
            <a:ext cx="789840" cy="218520"/>
          </a:xfrm>
          <a:custGeom>
            <a:avLst/>
            <a:gdLst>
              <a:gd name="textAreaLeft" fmla="*/ 0 w 789840"/>
              <a:gd name="textAreaRight" fmla="*/ 790560 w 789840"/>
              <a:gd name="textAreaTop" fmla="*/ 0 h 218520"/>
              <a:gd name="textAreaBottom" fmla="*/ 219240 h 218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CustomShape 4"/>
          <p:cNvSpPr/>
          <p:nvPr/>
        </p:nvSpPr>
        <p:spPr>
          <a:xfrm>
            <a:off x="1593720" y="730080"/>
            <a:ext cx="791640" cy="218520"/>
          </a:xfrm>
          <a:custGeom>
            <a:avLst/>
            <a:gdLst>
              <a:gd name="textAreaLeft" fmla="*/ 0 w 791640"/>
              <a:gd name="textAreaRight" fmla="*/ 792360 w 791640"/>
              <a:gd name="textAreaTop" fmla="*/ 0 h 218520"/>
              <a:gd name="textAreaBottom" fmla="*/ 219240 h 218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5"/>
          <p:cNvSpPr/>
          <p:nvPr/>
        </p:nvSpPr>
        <p:spPr>
          <a:xfrm>
            <a:off x="2905200" y="730080"/>
            <a:ext cx="791280" cy="218520"/>
          </a:xfrm>
          <a:custGeom>
            <a:avLst/>
            <a:gdLst>
              <a:gd name="textAreaLeft" fmla="*/ 0 w 791280"/>
              <a:gd name="textAreaRight" fmla="*/ 792000 w 791280"/>
              <a:gd name="textAreaTop" fmla="*/ 0 h 218520"/>
              <a:gd name="textAreaBottom" fmla="*/ 219240 h 218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CustomShape 6"/>
          <p:cNvSpPr/>
          <p:nvPr/>
        </p:nvSpPr>
        <p:spPr>
          <a:xfrm>
            <a:off x="519120" y="3029400"/>
            <a:ext cx="1193040" cy="218160"/>
          </a:xfrm>
          <a:custGeom>
            <a:avLst/>
            <a:gdLst>
              <a:gd name="textAreaLeft" fmla="*/ 0 w 1193040"/>
              <a:gd name="textAreaRight" fmla="*/ 1193760 w 1193040"/>
              <a:gd name="textAreaTop" fmla="*/ 0 h 218160"/>
              <a:gd name="textAreaBottom" fmla="*/ 218880 h 218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Integration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CustomShape 7"/>
          <p:cNvSpPr/>
          <p:nvPr/>
        </p:nvSpPr>
        <p:spPr>
          <a:xfrm>
            <a:off x="896760" y="4385160"/>
            <a:ext cx="1136160" cy="218160"/>
          </a:xfrm>
          <a:custGeom>
            <a:avLst/>
            <a:gdLst>
              <a:gd name="textAreaLeft" fmla="*/ 0 w 1136160"/>
              <a:gd name="textAreaRight" fmla="*/ 1136880 w 1136160"/>
              <a:gd name="textAreaTop" fmla="*/ 0 h 218160"/>
              <a:gd name="textAreaBottom" fmla="*/ 218880 h 218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2"/>
          <a:stretch/>
        </p:blipFill>
        <p:spPr>
          <a:xfrm>
            <a:off x="8137800" y="44280"/>
            <a:ext cx="1918800" cy="534600"/>
          </a:xfrm>
          <a:prstGeom prst="rect">
            <a:avLst/>
          </a:prstGeom>
          <a:ln w="0">
            <a:noFill/>
          </a:ln>
        </p:spPr>
      </p:pic>
      <p:pic>
        <p:nvPicPr>
          <p:cNvPr id="581" name="" descr=""/>
          <p:cNvPicPr/>
          <p:nvPr/>
        </p:nvPicPr>
        <p:blipFill>
          <a:blip r:embed="rId3"/>
          <a:stretch/>
        </p:blipFill>
        <p:spPr>
          <a:xfrm>
            <a:off x="58680" y="66600"/>
            <a:ext cx="1220040" cy="450360"/>
          </a:xfrm>
          <a:prstGeom prst="rect">
            <a:avLst/>
          </a:prstGeom>
          <a:ln w="0">
            <a:noFill/>
          </a:ln>
        </p:spPr>
      </p:pic>
      <p:grpSp>
        <p:nvGrpSpPr>
          <p:cNvPr id="582" name="Group 8"/>
          <p:cNvGrpSpPr/>
          <p:nvPr/>
        </p:nvGrpSpPr>
        <p:grpSpPr>
          <a:xfrm>
            <a:off x="4846320" y="2926080"/>
            <a:ext cx="5184720" cy="2648880"/>
            <a:chOff x="4846320" y="2926080"/>
            <a:chExt cx="5184720" cy="2648880"/>
          </a:xfrm>
        </p:grpSpPr>
        <p:pic>
          <p:nvPicPr>
            <p:cNvPr id="583" name="" descr=""/>
            <p:cNvPicPr/>
            <p:nvPr/>
          </p:nvPicPr>
          <p:blipFill>
            <a:blip r:embed="rId4"/>
            <a:srcRect l="3533" t="12847" r="6654" b="30695"/>
            <a:stretch/>
          </p:blipFill>
          <p:spPr>
            <a:xfrm>
              <a:off x="4848120" y="3070080"/>
              <a:ext cx="5182920" cy="250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4" name="CustomShape 9"/>
            <p:cNvSpPr/>
            <p:nvPr/>
          </p:nvSpPr>
          <p:spPr>
            <a:xfrm>
              <a:off x="4846320" y="2926080"/>
              <a:ext cx="521280" cy="49896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pic>
        <p:nvPicPr>
          <p:cNvPr id="585" name="" descr=""/>
          <p:cNvPicPr/>
          <p:nvPr/>
        </p:nvPicPr>
        <p:blipFill>
          <a:blip r:embed="rId5"/>
          <a:srcRect l="24394" t="11237" r="21165" b="50037"/>
          <a:stretch/>
        </p:blipFill>
        <p:spPr>
          <a:xfrm>
            <a:off x="5304240" y="839880"/>
            <a:ext cx="4708080" cy="1918800"/>
          </a:xfrm>
          <a:prstGeom prst="rect">
            <a:avLst/>
          </a:prstGeom>
          <a:ln w="0">
            <a:noFill/>
          </a:ln>
        </p:spPr>
      </p:pic>
      <p:sp>
        <p:nvSpPr>
          <p:cNvPr id="586" name="CustomShape 10"/>
          <p:cNvSpPr/>
          <p:nvPr/>
        </p:nvSpPr>
        <p:spPr>
          <a:xfrm>
            <a:off x="527040" y="5026320"/>
            <a:ext cx="4266720" cy="485280"/>
          </a:xfrm>
          <a:custGeom>
            <a:avLst/>
            <a:gdLst>
              <a:gd name="textAreaLeft" fmla="*/ 0 w 4266720"/>
              <a:gd name="textAreaRight" fmla="*/ 4267440 w 4266720"/>
              <a:gd name="textAreaTop" fmla="*/ 0 h 485280"/>
              <a:gd name="textAreaBottom" fmla="*/ 486000 h 485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Backward propagation ensures that the parameters 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across Omics are optimized in context of each other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1663560" y="-27360"/>
            <a:ext cx="6143400" cy="343800"/>
          </a:xfrm>
          <a:custGeom>
            <a:avLst/>
            <a:gdLst>
              <a:gd name="textAreaLeft" fmla="*/ 0 w 6143400"/>
              <a:gd name="textAreaRight" fmla="*/ 6144120 w 614340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Bayesian Networks for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CustomShape 2"/>
          <p:cNvSpPr/>
          <p:nvPr/>
        </p:nvSpPr>
        <p:spPr>
          <a:xfrm>
            <a:off x="6935040" y="5402520"/>
            <a:ext cx="3090960" cy="237600"/>
          </a:xfrm>
          <a:custGeom>
            <a:avLst/>
            <a:gdLst>
              <a:gd name="textAreaLeft" fmla="*/ 0 w 3090960"/>
              <a:gd name="textAreaRight" fmla="*/ 3091680 w 3090960"/>
              <a:gd name="textAreaTop" fmla="*/ 0 h 237600"/>
              <a:gd name="textAreaBottom" fmla="*/ 238320 h 2376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Agrahari R. et al., Sci Rep. 2018 3;8(1):6951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1"/>
          <a:stretch/>
        </p:blipFill>
        <p:spPr>
          <a:xfrm>
            <a:off x="59040" y="67680"/>
            <a:ext cx="1276200" cy="450720"/>
          </a:xfrm>
          <a:prstGeom prst="rect">
            <a:avLst/>
          </a:prstGeom>
          <a:ln w="0">
            <a:noFill/>
          </a:ln>
        </p:spPr>
      </p:pic>
      <p:pic>
        <p:nvPicPr>
          <p:cNvPr id="590" name="" descr=""/>
          <p:cNvPicPr/>
          <p:nvPr/>
        </p:nvPicPr>
        <p:blipFill>
          <a:blip r:embed="rId2"/>
          <a:stretch/>
        </p:blipFill>
        <p:spPr>
          <a:xfrm>
            <a:off x="1573920" y="522360"/>
            <a:ext cx="6890040" cy="4871160"/>
          </a:xfrm>
          <a:prstGeom prst="rect">
            <a:avLst/>
          </a:prstGeom>
          <a:ln w="0">
            <a:noFill/>
          </a:ln>
        </p:spPr>
      </p:pic>
      <p:pic>
        <p:nvPicPr>
          <p:cNvPr id="591" name="" descr=""/>
          <p:cNvPicPr/>
          <p:nvPr/>
        </p:nvPicPr>
        <p:blipFill>
          <a:blip r:embed="rId3"/>
          <a:stretch/>
        </p:blipFill>
        <p:spPr>
          <a:xfrm>
            <a:off x="7955640" y="45360"/>
            <a:ext cx="210168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2131920" y="-9720"/>
            <a:ext cx="5256360" cy="3438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343800"/>
              <a:gd name="textAreaBottom" fmla="*/ 344520 h 343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Random Forest for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1"/>
          <a:srcRect l="26093" t="20329" r="23075" b="1190"/>
          <a:stretch/>
        </p:blipFill>
        <p:spPr>
          <a:xfrm>
            <a:off x="1407600" y="493200"/>
            <a:ext cx="7162920" cy="5135400"/>
          </a:xfrm>
          <a:prstGeom prst="rect">
            <a:avLst/>
          </a:prstGeom>
          <a:ln w="0">
            <a:noFill/>
          </a:ln>
        </p:spPr>
      </p:pic>
      <p:pic>
        <p:nvPicPr>
          <p:cNvPr id="594" name="" descr=""/>
          <p:cNvPicPr/>
          <p:nvPr/>
        </p:nvPicPr>
        <p:blipFill>
          <a:blip r:embed="rId2"/>
          <a:stretch/>
        </p:blipFill>
        <p:spPr>
          <a:xfrm>
            <a:off x="7955640" y="4536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595" name="" descr=""/>
          <p:cNvPicPr/>
          <p:nvPr/>
        </p:nvPicPr>
        <p:blipFill>
          <a:blip r:embed="rId3"/>
          <a:stretch/>
        </p:blipFill>
        <p:spPr>
          <a:xfrm>
            <a:off x="59040" y="6768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" descr=""/>
          <p:cNvPicPr/>
          <p:nvPr/>
        </p:nvPicPr>
        <p:blipFill>
          <a:blip r:embed="rId1"/>
          <a:stretch/>
        </p:blipFill>
        <p:spPr>
          <a:xfrm>
            <a:off x="1344600" y="793800"/>
            <a:ext cx="7363440" cy="3461040"/>
          </a:xfrm>
          <a:prstGeom prst="rect">
            <a:avLst/>
          </a:prstGeom>
          <a:ln w="0">
            <a:noFill/>
          </a:ln>
        </p:spPr>
      </p:pic>
      <p:sp>
        <p:nvSpPr>
          <p:cNvPr id="597" name="CustomShape 1"/>
          <p:cNvSpPr/>
          <p:nvPr/>
        </p:nvSpPr>
        <p:spPr>
          <a:xfrm>
            <a:off x="2281320" y="-61920"/>
            <a:ext cx="5256720" cy="811440"/>
          </a:xfrm>
          <a:custGeom>
            <a:avLst/>
            <a:gdLst>
              <a:gd name="textAreaLeft" fmla="*/ 0 w 5256720"/>
              <a:gd name="textAreaRight" fmla="*/ 5257440 w 5256720"/>
              <a:gd name="textAreaTop" fmla="*/ 0 h 811440"/>
              <a:gd name="textAreaBottom" fmla="*/ 812160 h 811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National Bioinformatics </a:t>
            </a:r>
            <a:br>
              <a:rPr sz="1800"/>
            </a:b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Infrastructure Sweden (NBIS)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8" name="" descr=""/>
          <p:cNvPicPr/>
          <p:nvPr/>
        </p:nvPicPr>
        <p:blipFill>
          <a:blip r:embed="rId2"/>
          <a:stretch/>
        </p:blipFill>
        <p:spPr>
          <a:xfrm>
            <a:off x="1341360" y="4327920"/>
            <a:ext cx="2621520" cy="1322640"/>
          </a:xfrm>
          <a:prstGeom prst="rect">
            <a:avLst/>
          </a:prstGeom>
          <a:ln w="0">
            <a:noFill/>
          </a:ln>
        </p:spPr>
      </p:pic>
      <p:pic>
        <p:nvPicPr>
          <p:cNvPr id="599" name="" descr=""/>
          <p:cNvPicPr/>
          <p:nvPr/>
        </p:nvPicPr>
        <p:blipFill>
          <a:blip r:embed="rId3"/>
          <a:srcRect l="0" t="7861" r="0" b="11958"/>
          <a:stretch/>
        </p:blipFill>
        <p:spPr>
          <a:xfrm>
            <a:off x="4497480" y="4297680"/>
            <a:ext cx="2021040" cy="1351080"/>
          </a:xfrm>
          <a:prstGeom prst="rect">
            <a:avLst/>
          </a:prstGeom>
          <a:ln w="0">
            <a:noFill/>
          </a:ln>
        </p:spPr>
      </p:pic>
      <p:pic>
        <p:nvPicPr>
          <p:cNvPr id="600" name="" descr=""/>
          <p:cNvPicPr/>
          <p:nvPr/>
        </p:nvPicPr>
        <p:blipFill>
          <a:blip r:embed="rId4"/>
          <a:srcRect l="0" t="4334" r="0" b="7533"/>
          <a:stretch/>
        </p:blipFill>
        <p:spPr>
          <a:xfrm>
            <a:off x="7161480" y="4327920"/>
            <a:ext cx="1541880" cy="1320840"/>
          </a:xfrm>
          <a:prstGeom prst="rect">
            <a:avLst/>
          </a:prstGeom>
          <a:ln w="0">
            <a:noFill/>
          </a:ln>
        </p:spPr>
      </p:pic>
      <p:pic>
        <p:nvPicPr>
          <p:cNvPr id="601" name="" descr=""/>
          <p:cNvPicPr/>
          <p:nvPr/>
        </p:nvPicPr>
        <p:blipFill>
          <a:blip r:embed="rId5"/>
          <a:stretch/>
        </p:blipFill>
        <p:spPr>
          <a:xfrm>
            <a:off x="58680" y="41400"/>
            <a:ext cx="1276560" cy="450720"/>
          </a:xfrm>
          <a:prstGeom prst="rect">
            <a:avLst/>
          </a:prstGeom>
          <a:ln w="0">
            <a:noFill/>
          </a:ln>
        </p:spPr>
      </p:pic>
      <p:pic>
        <p:nvPicPr>
          <p:cNvPr id="602" name="" descr=""/>
          <p:cNvPicPr/>
          <p:nvPr/>
        </p:nvPicPr>
        <p:blipFill>
          <a:blip r:embed="rId6"/>
          <a:stretch/>
        </p:blipFill>
        <p:spPr>
          <a:xfrm>
            <a:off x="7955280" y="19080"/>
            <a:ext cx="210204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93240" y="74160"/>
            <a:ext cx="1275480" cy="450000"/>
          </a:xfrm>
          <a:prstGeom prst="rect">
            <a:avLst/>
          </a:prstGeom>
          <a:ln w="0">
            <a:noFill/>
          </a:ln>
        </p:spPr>
      </p:pic>
      <p:pic>
        <p:nvPicPr>
          <p:cNvPr id="388" name="" descr=""/>
          <p:cNvPicPr/>
          <p:nvPr/>
        </p:nvPicPr>
        <p:blipFill>
          <a:blip r:embed="rId2"/>
          <a:stretch/>
        </p:blipFill>
        <p:spPr>
          <a:xfrm>
            <a:off x="7954560" y="18720"/>
            <a:ext cx="2100960" cy="533880"/>
          </a:xfrm>
          <a:prstGeom prst="rect">
            <a:avLst/>
          </a:prstGeom>
          <a:ln w="0">
            <a:noFill/>
          </a:ln>
        </p:spPr>
      </p:pic>
      <p:sp>
        <p:nvSpPr>
          <p:cNvPr id="389" name="CustomShape 1"/>
          <p:cNvSpPr/>
          <p:nvPr/>
        </p:nvSpPr>
        <p:spPr>
          <a:xfrm>
            <a:off x="2066400" y="23400"/>
            <a:ext cx="5255280" cy="454680"/>
          </a:xfrm>
          <a:custGeom>
            <a:avLst/>
            <a:gdLst>
              <a:gd name="textAreaLeft" fmla="*/ 0 w 5255280"/>
              <a:gd name="textAreaRight" fmla="*/ 5256000 w 5255280"/>
              <a:gd name="textAreaTop" fmla="*/ 0 h 454680"/>
              <a:gd name="textAreaBottom" fmla="*/ 455400 h 45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How does Machine Learning work?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959040" y="501840"/>
            <a:ext cx="8158320" cy="428400"/>
          </a:xfrm>
          <a:custGeom>
            <a:avLst/>
            <a:gdLst>
              <a:gd name="textAreaLeft" fmla="*/ 0 w 8158320"/>
              <a:gd name="textAreaRight" fmla="*/ 8159040 w 8158320"/>
              <a:gd name="textAreaTop" fmla="*/ 0 h 428400"/>
              <a:gd name="textAreaBottom" fmla="*/ 429120 h 428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9500"/>
                </a:solidFill>
                <a:latin typeface="Arial"/>
                <a:ea typeface="DejaVu Sans"/>
              </a:rPr>
              <a:t>Y = f ( X ), where X is input (data) and Y is output (response)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2827080" y="845280"/>
            <a:ext cx="4245480" cy="598320"/>
          </a:xfrm>
          <a:custGeom>
            <a:avLst/>
            <a:gdLst>
              <a:gd name="textAreaLeft" fmla="*/ 0 w 4245480"/>
              <a:gd name="textAreaRight" fmla="*/ 4246200 w 4245480"/>
              <a:gd name="textAreaTop" fmla="*/ 0 h 598320"/>
              <a:gd name="textAreaBottom" fmla="*/ 599040 h 598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Y is present – supervised machine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Y is absent – unsupervised machine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2" name="Group 4"/>
          <p:cNvGrpSpPr/>
          <p:nvPr/>
        </p:nvGrpSpPr>
        <p:grpSpPr>
          <a:xfrm>
            <a:off x="5400" y="1629720"/>
            <a:ext cx="9634680" cy="4054320"/>
            <a:chOff x="5400" y="1629720"/>
            <a:chExt cx="9634680" cy="4054320"/>
          </a:xfrm>
        </p:grpSpPr>
        <p:pic>
          <p:nvPicPr>
            <p:cNvPr id="393" name="" descr=""/>
            <p:cNvPicPr/>
            <p:nvPr/>
          </p:nvPicPr>
          <p:blipFill>
            <a:blip r:embed="rId3"/>
            <a:srcRect l="1720" t="17669" r="1213" b="4899"/>
            <a:stretch/>
          </p:blipFill>
          <p:spPr>
            <a:xfrm>
              <a:off x="737280" y="1629720"/>
              <a:ext cx="8902800" cy="3992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4" name="CustomShape 5"/>
            <p:cNvSpPr/>
            <p:nvPr/>
          </p:nvSpPr>
          <p:spPr>
            <a:xfrm>
              <a:off x="5400" y="5395680"/>
              <a:ext cx="4382280" cy="288360"/>
            </a:xfrm>
            <a:custGeom>
              <a:avLst/>
              <a:gdLst>
                <a:gd name="textAreaLeft" fmla="*/ 0 w 4382280"/>
                <a:gd name="textAreaRight" fmla="*/ 4383000 w 4382280"/>
                <a:gd name="textAreaTop" fmla="*/ 0 h 288360"/>
                <a:gd name="textAreaBottom" fmla="*/ 289080 h 288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Image adapted from Angenmueller et al., Mol. Syst. Biol. 2016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" descr=""/>
          <p:cNvPicPr/>
          <p:nvPr/>
        </p:nvPicPr>
        <p:blipFill>
          <a:blip r:embed="rId1"/>
          <a:srcRect l="4441" t="16077" r="50203" b="14541"/>
          <a:stretch/>
        </p:blipFill>
        <p:spPr>
          <a:xfrm>
            <a:off x="61200" y="806400"/>
            <a:ext cx="4966200" cy="4273200"/>
          </a:xfrm>
          <a:prstGeom prst="rect">
            <a:avLst/>
          </a:prstGeom>
          <a:ln w="0">
            <a:noFill/>
          </a:ln>
        </p:spPr>
      </p:pic>
      <p:pic>
        <p:nvPicPr>
          <p:cNvPr id="396" name="" descr=""/>
          <p:cNvPicPr/>
          <p:nvPr/>
        </p:nvPicPr>
        <p:blipFill>
          <a:blip r:embed="rId2"/>
          <a:stretch/>
        </p:blipFill>
        <p:spPr>
          <a:xfrm>
            <a:off x="93240" y="74160"/>
            <a:ext cx="1185480" cy="450000"/>
          </a:xfrm>
          <a:prstGeom prst="rect">
            <a:avLst/>
          </a:prstGeom>
          <a:ln w="0">
            <a:noFill/>
          </a:ln>
        </p:spPr>
      </p:pic>
      <p:pic>
        <p:nvPicPr>
          <p:cNvPr id="397" name="" descr=""/>
          <p:cNvPicPr/>
          <p:nvPr/>
        </p:nvPicPr>
        <p:blipFill>
          <a:blip r:embed="rId3"/>
          <a:stretch/>
        </p:blipFill>
        <p:spPr>
          <a:xfrm>
            <a:off x="8138160" y="18720"/>
            <a:ext cx="1917360" cy="533880"/>
          </a:xfrm>
          <a:prstGeom prst="rect">
            <a:avLst/>
          </a:prstGeom>
          <a:ln w="0">
            <a:noFill/>
          </a:ln>
        </p:spPr>
      </p:pic>
      <p:sp>
        <p:nvSpPr>
          <p:cNvPr id="398" name="CustomShape 1"/>
          <p:cNvSpPr/>
          <p:nvPr/>
        </p:nvSpPr>
        <p:spPr>
          <a:xfrm>
            <a:off x="1454400" y="23400"/>
            <a:ext cx="6675120" cy="454680"/>
          </a:xfrm>
          <a:custGeom>
            <a:avLst/>
            <a:gdLst>
              <a:gd name="textAreaLeft" fmla="*/ 0 w 6675120"/>
              <a:gd name="textAreaRight" fmla="*/ 6675840 w 6675120"/>
              <a:gd name="textAreaTop" fmla="*/ 0 h 454680"/>
              <a:gd name="textAreaBottom" fmla="*/ 455400 h 45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Toy example of supervised machine learning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4"/>
          <a:srcRect l="50579" t="16077" r="4843" b="14541"/>
          <a:stretch/>
        </p:blipFill>
        <p:spPr>
          <a:xfrm>
            <a:off x="5120640" y="806400"/>
            <a:ext cx="4880880" cy="427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" descr=""/>
          <p:cNvPicPr/>
          <p:nvPr/>
        </p:nvPicPr>
        <p:blipFill>
          <a:blip r:embed="rId1"/>
          <a:srcRect l="4441" t="14478" r="41589" b="4875"/>
          <a:stretch/>
        </p:blipFill>
        <p:spPr>
          <a:xfrm>
            <a:off x="97200" y="642960"/>
            <a:ext cx="5844600" cy="4914000"/>
          </a:xfrm>
          <a:prstGeom prst="rect">
            <a:avLst/>
          </a:prstGeom>
          <a:ln w="0">
            <a:noFill/>
          </a:ln>
        </p:spPr>
      </p:pic>
      <p:pic>
        <p:nvPicPr>
          <p:cNvPr id="401" name="" descr=""/>
          <p:cNvPicPr/>
          <p:nvPr/>
        </p:nvPicPr>
        <p:blipFill>
          <a:blip r:embed="rId2"/>
          <a:stretch/>
        </p:blipFill>
        <p:spPr>
          <a:xfrm>
            <a:off x="93240" y="74160"/>
            <a:ext cx="1275480" cy="450000"/>
          </a:xfrm>
          <a:prstGeom prst="rect">
            <a:avLst/>
          </a:prstGeom>
          <a:ln w="0">
            <a:noFill/>
          </a:ln>
        </p:spPr>
      </p:pic>
      <p:pic>
        <p:nvPicPr>
          <p:cNvPr id="402" name="" descr=""/>
          <p:cNvPicPr/>
          <p:nvPr/>
        </p:nvPicPr>
        <p:blipFill>
          <a:blip r:embed="rId3"/>
          <a:stretch/>
        </p:blipFill>
        <p:spPr>
          <a:xfrm>
            <a:off x="7954560" y="18720"/>
            <a:ext cx="2100960" cy="533880"/>
          </a:xfrm>
          <a:prstGeom prst="rect">
            <a:avLst/>
          </a:prstGeom>
          <a:ln w="0">
            <a:noFill/>
          </a:ln>
        </p:spPr>
      </p:pic>
      <p:sp>
        <p:nvSpPr>
          <p:cNvPr id="403" name="CustomShape 1"/>
          <p:cNvSpPr/>
          <p:nvPr/>
        </p:nvSpPr>
        <p:spPr>
          <a:xfrm>
            <a:off x="2066400" y="23400"/>
            <a:ext cx="5255280" cy="454680"/>
          </a:xfrm>
          <a:custGeom>
            <a:avLst/>
            <a:gdLst>
              <a:gd name="textAreaLeft" fmla="*/ 0 w 5255280"/>
              <a:gd name="textAreaRight" fmla="*/ 5256000 w 5255280"/>
              <a:gd name="textAreaTop" fmla="*/ 0 h 454680"/>
              <a:gd name="textAreaBottom" fmla="*/ 455400 h 45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Machine learning model validation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4"/>
          <a:srcRect l="59201" t="14478" r="3939" b="4875"/>
          <a:stretch/>
        </p:blipFill>
        <p:spPr>
          <a:xfrm>
            <a:off x="6035040" y="642960"/>
            <a:ext cx="3989520" cy="491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58680" y="41400"/>
            <a:ext cx="1276200" cy="450360"/>
          </a:xfrm>
          <a:prstGeom prst="rect">
            <a:avLst/>
          </a:prstGeom>
          <a:ln w="0">
            <a:noFill/>
          </a:ln>
        </p:spPr>
      </p:pic>
      <p:pic>
        <p:nvPicPr>
          <p:cNvPr id="406" name="" descr=""/>
          <p:cNvPicPr/>
          <p:nvPr/>
        </p:nvPicPr>
        <p:blipFill>
          <a:blip r:embed="rId2"/>
          <a:stretch/>
        </p:blipFill>
        <p:spPr>
          <a:xfrm>
            <a:off x="7955280" y="19080"/>
            <a:ext cx="2101680" cy="534600"/>
          </a:xfrm>
          <a:prstGeom prst="rect">
            <a:avLst/>
          </a:prstGeom>
          <a:ln w="0">
            <a:noFill/>
          </a:ln>
        </p:spPr>
      </p:pic>
      <p:sp>
        <p:nvSpPr>
          <p:cNvPr id="407" name="CustomShape 1"/>
          <p:cNvSpPr/>
          <p:nvPr/>
        </p:nvSpPr>
        <p:spPr>
          <a:xfrm>
            <a:off x="801720" y="1736640"/>
            <a:ext cx="8456760" cy="541080"/>
          </a:xfrm>
          <a:custGeom>
            <a:avLst/>
            <a:gdLst>
              <a:gd name="textAreaLeft" fmla="*/ 0 w 8456760"/>
              <a:gd name="textAreaRight" fmla="*/ 8457480 w 8456760"/>
              <a:gd name="textAreaTop" fmla="*/ 0 h 541080"/>
              <a:gd name="textAreaBottom" fmla="*/ 541800 h 541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3440" bIns="45000" anchor="t">
            <a:noAutofit/>
          </a:bodyPr>
          <a:p>
            <a:pPr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3465a4"/>
                </a:solidFill>
                <a:latin typeface="Arial"/>
                <a:ea typeface="DejaVu Sans"/>
              </a:rPr>
              <a:t>Supervised Machine Learning</a:t>
            </a:r>
            <a:br>
              <a:rPr sz="1800"/>
            </a:br>
            <a:r>
              <a:rPr b="0" lang="en-US" sz="3200" spc="-1" strike="noStrike">
                <a:solidFill>
                  <a:srgbClr val="3465a4"/>
                </a:solidFill>
                <a:latin typeface="Arial"/>
                <a:ea typeface="DejaVu Sans"/>
              </a:rPr>
              <a:t>applied to Omics Integration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" descr=""/>
          <p:cNvPicPr/>
          <p:nvPr/>
        </p:nvPicPr>
        <p:blipFill>
          <a:blip r:embed="rId1"/>
          <a:srcRect l="29839" t="318" r="29335" b="3283"/>
          <a:stretch/>
        </p:blipFill>
        <p:spPr>
          <a:xfrm>
            <a:off x="466560" y="549360"/>
            <a:ext cx="3812040" cy="5063040"/>
          </a:xfrm>
          <a:prstGeom prst="rect">
            <a:avLst/>
          </a:prstGeom>
          <a:ln w="9360">
            <a:solidFill>
              <a:srgbClr val="ffffff"/>
            </a:solidFill>
            <a:round/>
          </a:ln>
        </p:spPr>
      </p:pic>
      <p:sp>
        <p:nvSpPr>
          <p:cNvPr id="409" name=""/>
          <p:cNvSpPr/>
          <p:nvPr/>
        </p:nvSpPr>
        <p:spPr>
          <a:xfrm>
            <a:off x="2163600" y="-6480"/>
            <a:ext cx="525816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  <a:spcBef>
                <a:spcPts val="74"/>
              </a:spcBef>
              <a:spcAft>
                <a:spcPts val="74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</a:rPr>
              <a:t>Multi-Omics from human pancreatic islets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2"/>
          <a:srcRect l="18049" t="14460" r="13913" b="3605"/>
          <a:stretch/>
        </p:blipFill>
        <p:spPr>
          <a:xfrm>
            <a:off x="4686480" y="2125800"/>
            <a:ext cx="5121360" cy="3468960"/>
          </a:xfrm>
          <a:prstGeom prst="rect">
            <a:avLst/>
          </a:prstGeom>
          <a:ln w="0">
            <a:noFill/>
          </a:ln>
        </p:spPr>
      </p:pic>
      <p:pic>
        <p:nvPicPr>
          <p:cNvPr id="411" name="" descr=""/>
          <p:cNvPicPr/>
          <p:nvPr/>
        </p:nvPicPr>
        <p:blipFill>
          <a:blip r:embed="rId3"/>
          <a:srcRect l="18484" t="22523" r="7563" b="41991"/>
          <a:stretch/>
        </p:blipFill>
        <p:spPr>
          <a:xfrm>
            <a:off x="4595760" y="709560"/>
            <a:ext cx="5227920" cy="1409760"/>
          </a:xfrm>
          <a:prstGeom prst="rect">
            <a:avLst/>
          </a:prstGeom>
          <a:ln w="0">
            <a:noFill/>
          </a:ln>
        </p:spPr>
      </p:pic>
      <p:pic>
        <p:nvPicPr>
          <p:cNvPr id="412" name="" descr=""/>
          <p:cNvPicPr/>
          <p:nvPr/>
        </p:nvPicPr>
        <p:blipFill>
          <a:blip r:embed="rId4"/>
          <a:stretch/>
        </p:blipFill>
        <p:spPr>
          <a:xfrm>
            <a:off x="59040" y="41760"/>
            <a:ext cx="1276200" cy="450360"/>
          </a:xfrm>
          <a:prstGeom prst="rect">
            <a:avLst/>
          </a:prstGeom>
          <a:ln w="0">
            <a:noFill/>
          </a:ln>
        </p:spPr>
      </p:pic>
      <p:pic>
        <p:nvPicPr>
          <p:cNvPr id="413" name="" descr=""/>
          <p:cNvPicPr/>
          <p:nvPr/>
        </p:nvPicPr>
        <p:blipFill>
          <a:blip r:embed="rId5"/>
          <a:stretch/>
        </p:blipFill>
        <p:spPr>
          <a:xfrm>
            <a:off x="7955640" y="19440"/>
            <a:ext cx="2101680" cy="534600"/>
          </a:xfrm>
          <a:prstGeom prst="rect">
            <a:avLst/>
          </a:prstGeom>
          <a:ln w="0"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58680" y="57240"/>
            <a:ext cx="1276200" cy="450720"/>
          </a:xfrm>
          <a:prstGeom prst="rect">
            <a:avLst/>
          </a:prstGeom>
          <a:ln w="0">
            <a:noFill/>
          </a:ln>
        </p:spPr>
      </p:pic>
      <p:pic>
        <p:nvPicPr>
          <p:cNvPr id="415" name="" descr=""/>
          <p:cNvPicPr/>
          <p:nvPr/>
        </p:nvPicPr>
        <p:blipFill>
          <a:blip r:embed="rId2"/>
          <a:stretch/>
        </p:blipFill>
        <p:spPr>
          <a:xfrm>
            <a:off x="7955280" y="34920"/>
            <a:ext cx="2101680" cy="534960"/>
          </a:xfrm>
          <a:prstGeom prst="rect">
            <a:avLst/>
          </a:prstGeom>
          <a:ln w="0">
            <a:noFill/>
          </a:ln>
        </p:spPr>
      </p:pic>
      <p:sp>
        <p:nvSpPr>
          <p:cNvPr id="416" name="CustomShape 1"/>
          <p:cNvSpPr/>
          <p:nvPr/>
        </p:nvSpPr>
        <p:spPr>
          <a:xfrm>
            <a:off x="2160720" y="3240"/>
            <a:ext cx="5256360" cy="4554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455400"/>
              <a:gd name="textAreaBottom" fmla="*/ 45612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Overview of Integrative Methods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7" name="Group 2"/>
          <p:cNvGrpSpPr/>
          <p:nvPr/>
        </p:nvGrpSpPr>
        <p:grpSpPr>
          <a:xfrm>
            <a:off x="25560" y="534960"/>
            <a:ext cx="3608280" cy="5128200"/>
            <a:chOff x="25560" y="534960"/>
            <a:chExt cx="3608280" cy="5128200"/>
          </a:xfrm>
        </p:grpSpPr>
        <p:pic>
          <p:nvPicPr>
            <p:cNvPr id="418" name="" descr=""/>
            <p:cNvPicPr/>
            <p:nvPr/>
          </p:nvPicPr>
          <p:blipFill>
            <a:blip r:embed="rId3"/>
            <a:srcRect l="29612" t="11976" r="26657" b="2621"/>
            <a:stretch/>
          </p:blipFill>
          <p:spPr>
            <a:xfrm>
              <a:off x="595440" y="906480"/>
              <a:ext cx="2027160" cy="203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9" name="CustomShape 3"/>
            <p:cNvSpPr/>
            <p:nvPr/>
          </p:nvSpPr>
          <p:spPr>
            <a:xfrm>
              <a:off x="166680" y="534960"/>
              <a:ext cx="3043440" cy="339480"/>
            </a:xfrm>
            <a:custGeom>
              <a:avLst/>
              <a:gdLst>
                <a:gd name="textAreaLeft" fmla="*/ 0 w 3043440"/>
                <a:gd name="textAreaRight" fmla="*/ 3044160 w 3043440"/>
                <a:gd name="textAreaTop" fmla="*/ 0 h 339480"/>
                <a:gd name="textAreaBottom" fmla="*/ 340200 h 3394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60840" bIns="45000" anchor="t">
              <a:noAutofit/>
            </a:bodyPr>
            <a:p>
              <a:pPr>
                <a:lnSpc>
                  <a:spcPct val="93000"/>
                </a:lnSpc>
              </a:pPr>
              <a:r>
                <a:rPr b="1" lang="en-US" sz="1800" spc="-1" strike="noStrike">
                  <a:solidFill>
                    <a:srgbClr val="006400"/>
                  </a:solidFill>
                  <a:latin typeface="Arial"/>
                  <a:ea typeface="DejaVu Sans"/>
                </a:rPr>
                <a:t>Convert to common space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20" name="" descr=""/>
            <p:cNvPicPr/>
            <p:nvPr/>
          </p:nvPicPr>
          <p:blipFill>
            <a:blip r:embed="rId4"/>
            <a:srcRect l="9874" t="4784" r="10280" b="3286"/>
            <a:stretch/>
          </p:blipFill>
          <p:spPr>
            <a:xfrm>
              <a:off x="25560" y="3148200"/>
              <a:ext cx="3608280" cy="2514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1" name="CustomShape 4"/>
            <p:cNvSpPr/>
            <p:nvPr/>
          </p:nvSpPr>
          <p:spPr>
            <a:xfrm>
              <a:off x="2867400" y="4974480"/>
              <a:ext cx="622080" cy="253800"/>
            </a:xfrm>
            <a:custGeom>
              <a:avLst/>
              <a:gdLst>
                <a:gd name="textAreaLeft" fmla="*/ 0 w 622080"/>
                <a:gd name="textAreaRight" fmla="*/ 622800 w 622080"/>
                <a:gd name="textAreaTop" fmla="*/ 0 h 253800"/>
                <a:gd name="textAreaBottom" fmla="*/ 254520 h 2538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5800" bIns="45000" anchor="t">
              <a:noAutofit/>
            </a:bodyPr>
            <a:p>
              <a:pPr>
                <a:lnSpc>
                  <a:spcPct val="93000"/>
                </a:lnSpc>
              </a:pP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UMAP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2" name="CustomShape 5"/>
            <p:cNvSpPr/>
            <p:nvPr/>
          </p:nvSpPr>
          <p:spPr>
            <a:xfrm>
              <a:off x="2003400" y="1625760"/>
              <a:ext cx="1006560" cy="595440"/>
            </a:xfrm>
            <a:custGeom>
              <a:avLst/>
              <a:gdLst>
                <a:gd name="textAreaLeft" fmla="*/ 0 w 1006560"/>
                <a:gd name="textAreaRight" fmla="*/ 1007280 w 1006560"/>
                <a:gd name="textAreaTop" fmla="*/ 0 h 595440"/>
                <a:gd name="textAreaBottom" fmla="*/ 596160 h 595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5800" bIns="45000" anchor="t">
              <a:noAutofit/>
            </a:bodyPr>
            <a:p>
              <a:pPr algn="ctr">
                <a:lnSpc>
                  <a:spcPct val="93000"/>
                </a:lnSpc>
              </a:pP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Neural nets</a:t>
              </a:r>
              <a:br>
                <a:rPr sz="1800"/>
              </a:b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and</a:t>
              </a:r>
              <a:br>
                <a:rPr sz="1800"/>
              </a:b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graphs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23" name="Group 6"/>
          <p:cNvGrpSpPr/>
          <p:nvPr/>
        </p:nvGrpSpPr>
        <p:grpSpPr>
          <a:xfrm>
            <a:off x="3710160" y="534960"/>
            <a:ext cx="3073320" cy="2495880"/>
            <a:chOff x="3710160" y="534960"/>
            <a:chExt cx="3073320" cy="2495880"/>
          </a:xfrm>
        </p:grpSpPr>
        <p:pic>
          <p:nvPicPr>
            <p:cNvPr id="424" name="" descr=""/>
            <p:cNvPicPr/>
            <p:nvPr/>
          </p:nvPicPr>
          <p:blipFill>
            <a:blip r:embed="rId5"/>
            <a:srcRect l="6444" t="15972" r="7931" b="14807"/>
            <a:stretch/>
          </p:blipFill>
          <p:spPr>
            <a:xfrm>
              <a:off x="3710160" y="933480"/>
              <a:ext cx="2998800" cy="209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5" name="CustomShape 7"/>
            <p:cNvSpPr/>
            <p:nvPr/>
          </p:nvSpPr>
          <p:spPr>
            <a:xfrm>
              <a:off x="3801960" y="534960"/>
              <a:ext cx="2981520" cy="339480"/>
            </a:xfrm>
            <a:custGeom>
              <a:avLst/>
              <a:gdLst>
                <a:gd name="textAreaLeft" fmla="*/ 0 w 2981520"/>
                <a:gd name="textAreaRight" fmla="*/ 2982240 w 2981520"/>
                <a:gd name="textAreaTop" fmla="*/ 0 h 339480"/>
                <a:gd name="textAreaBottom" fmla="*/ 340200 h 3394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60840" bIns="45000" anchor="t">
              <a:noAutofit/>
            </a:bodyPr>
            <a:p>
              <a:pPr>
                <a:lnSpc>
                  <a:spcPct val="93000"/>
                </a:lnSpc>
              </a:pPr>
              <a:r>
                <a:rPr b="1" lang="en-US" sz="1800" spc="-1" strike="noStrike">
                  <a:solidFill>
                    <a:srgbClr val="006400"/>
                  </a:solidFill>
                  <a:latin typeface="Arial"/>
                  <a:ea typeface="DejaVu Sans"/>
                </a:rPr>
                <a:t>Extract common variation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6" name="CustomShape 8"/>
            <p:cNvSpPr/>
            <p:nvPr/>
          </p:nvSpPr>
          <p:spPr>
            <a:xfrm>
              <a:off x="3948120" y="1014480"/>
              <a:ext cx="928440" cy="253800"/>
            </a:xfrm>
            <a:custGeom>
              <a:avLst/>
              <a:gdLst>
                <a:gd name="textAreaLeft" fmla="*/ 0 w 928440"/>
                <a:gd name="textAreaRight" fmla="*/ 929160 w 928440"/>
                <a:gd name="textAreaTop" fmla="*/ 0 h 253800"/>
                <a:gd name="textAreaBottom" fmla="*/ 254520 h 2538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5800" bIns="45000" anchor="t">
              <a:noAutofit/>
            </a:bodyPr>
            <a:p>
              <a:pPr>
                <a:lnSpc>
                  <a:spcPct val="93000"/>
                </a:lnSpc>
              </a:pP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PLS / CCA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27" name="Group 9"/>
          <p:cNvGrpSpPr/>
          <p:nvPr/>
        </p:nvGrpSpPr>
        <p:grpSpPr>
          <a:xfrm>
            <a:off x="7096320" y="534960"/>
            <a:ext cx="2922840" cy="2443320"/>
            <a:chOff x="7096320" y="534960"/>
            <a:chExt cx="2922840" cy="2443320"/>
          </a:xfrm>
        </p:grpSpPr>
        <p:sp>
          <p:nvSpPr>
            <p:cNvPr id="428" name="CustomShape 10"/>
            <p:cNvSpPr/>
            <p:nvPr/>
          </p:nvSpPr>
          <p:spPr>
            <a:xfrm>
              <a:off x="7150320" y="534960"/>
              <a:ext cx="2751480" cy="339480"/>
            </a:xfrm>
            <a:custGeom>
              <a:avLst/>
              <a:gdLst>
                <a:gd name="textAreaLeft" fmla="*/ 0 w 2751480"/>
                <a:gd name="textAreaRight" fmla="*/ 2752200 w 2751480"/>
                <a:gd name="textAreaTop" fmla="*/ 0 h 339480"/>
                <a:gd name="textAreaBottom" fmla="*/ 340200 h 3394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60840" bIns="45000" anchor="t">
              <a:noAutofit/>
            </a:bodyPr>
            <a:p>
              <a:pPr>
                <a:lnSpc>
                  <a:spcPct val="93000"/>
                </a:lnSpc>
              </a:pPr>
              <a:r>
                <a:rPr b="1" lang="en-US" sz="1800" spc="-1" strike="noStrike">
                  <a:solidFill>
                    <a:srgbClr val="006400"/>
                  </a:solidFill>
                  <a:latin typeface="Arial"/>
                  <a:ea typeface="DejaVu Sans"/>
                </a:rPr>
                <a:t>Combine via Bayes rule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29" name="" descr=""/>
            <p:cNvPicPr/>
            <p:nvPr/>
          </p:nvPicPr>
          <p:blipFill>
            <a:blip r:embed="rId6"/>
            <a:srcRect l="34358" t="32182" r="30220" b="22621"/>
            <a:stretch/>
          </p:blipFill>
          <p:spPr>
            <a:xfrm>
              <a:off x="7096320" y="880920"/>
              <a:ext cx="2922840" cy="209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0" name="CustomShape 11"/>
            <p:cNvSpPr/>
            <p:nvPr/>
          </p:nvSpPr>
          <p:spPr>
            <a:xfrm>
              <a:off x="8736480" y="906480"/>
              <a:ext cx="889200" cy="425160"/>
            </a:xfrm>
            <a:custGeom>
              <a:avLst/>
              <a:gdLst>
                <a:gd name="textAreaLeft" fmla="*/ 0 w 889200"/>
                <a:gd name="textAreaRight" fmla="*/ 889920 w 889200"/>
                <a:gd name="textAreaTop" fmla="*/ 0 h 425160"/>
                <a:gd name="textAreaBottom" fmla="*/ 425880 h 4251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5800" bIns="45000" anchor="t">
              <a:noAutofit/>
            </a:bodyPr>
            <a:p>
              <a:pPr algn="ctr">
                <a:lnSpc>
                  <a:spcPct val="93000"/>
                </a:lnSpc>
              </a:pP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Bayesian </a:t>
              </a:r>
              <a:br>
                <a:rPr sz="1800"/>
              </a:b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networks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31" name="CustomShape 12"/>
          <p:cNvSpPr/>
          <p:nvPr/>
        </p:nvSpPr>
        <p:spPr>
          <a:xfrm rot="5340000">
            <a:off x="6810480" y="1873080"/>
            <a:ext cx="334800" cy="2741760"/>
          </a:xfrm>
          <a:custGeom>
            <a:avLst/>
            <a:gdLst>
              <a:gd name="textAreaLeft" fmla="*/ 0 w 334800"/>
              <a:gd name="textAreaRight" fmla="*/ 335520 w 334800"/>
              <a:gd name="textAreaTop" fmla="*/ 0 h 2741760"/>
              <a:gd name="textAreaBottom" fmla="*/ 2742480 h 2741760"/>
            </a:gdLst>
            <a:ahLst/>
            <a:rect l="textAreaLeft" t="textAreaTop" r="textAreaRight" b="textAreaBottom"/>
            <a:pathLst>
              <a:path w="939" h="7623">
                <a:moveTo>
                  <a:pt x="0" y="0"/>
                </a:moveTo>
                <a:cubicBezTo>
                  <a:pt x="234" y="0"/>
                  <a:pt x="469" y="317"/>
                  <a:pt x="468" y="635"/>
                </a:cubicBezTo>
                <a:lnTo>
                  <a:pt x="470" y="3174"/>
                </a:lnTo>
                <a:cubicBezTo>
                  <a:pt x="470" y="3492"/>
                  <a:pt x="704" y="3810"/>
                  <a:pt x="938" y="3810"/>
                </a:cubicBezTo>
                <a:cubicBezTo>
                  <a:pt x="704" y="3810"/>
                  <a:pt x="470" y="4127"/>
                  <a:pt x="470" y="4445"/>
                </a:cubicBezTo>
                <a:lnTo>
                  <a:pt x="472" y="6985"/>
                </a:lnTo>
                <a:cubicBezTo>
                  <a:pt x="471" y="7303"/>
                  <a:pt x="237" y="7621"/>
                  <a:pt x="3" y="7622"/>
                </a:cubicBezTo>
              </a:path>
            </a:pathLst>
          </a:cu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7"/>
          <a:stretch/>
        </p:blipFill>
        <p:spPr>
          <a:xfrm>
            <a:off x="8925120" y="3516840"/>
            <a:ext cx="623880" cy="723600"/>
          </a:xfrm>
          <a:prstGeom prst="rect">
            <a:avLst/>
          </a:prstGeom>
          <a:ln w="0">
            <a:noFill/>
          </a:ln>
        </p:spPr>
      </p:pic>
      <p:sp>
        <p:nvSpPr>
          <p:cNvPr id="433" name="CustomShape 13"/>
          <p:cNvSpPr/>
          <p:nvPr/>
        </p:nvSpPr>
        <p:spPr>
          <a:xfrm>
            <a:off x="4486320" y="3475440"/>
            <a:ext cx="5116680" cy="2154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4" name="CustomShape 14"/>
          <p:cNvSpPr/>
          <p:nvPr/>
        </p:nvSpPr>
        <p:spPr>
          <a:xfrm>
            <a:off x="8736480" y="4435920"/>
            <a:ext cx="890280" cy="596520"/>
          </a:xfrm>
          <a:custGeom>
            <a:avLst/>
            <a:gdLst>
              <a:gd name="textAreaLeft" fmla="*/ 0 w 890280"/>
              <a:gd name="textAreaRight" fmla="*/ 891000 w 890280"/>
              <a:gd name="textAreaTop" fmla="*/ 0 h 596520"/>
              <a:gd name="textAreaBottom" fmla="*/ 597240 h 596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580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Bayesian 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factor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analysis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8"/>
          <a:srcRect l="18945" t="22506" r="15719" b="19395"/>
          <a:stretch/>
        </p:blipFill>
        <p:spPr>
          <a:xfrm>
            <a:off x="4649760" y="3530880"/>
            <a:ext cx="4094280" cy="204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dur="indefinite" fill="hold">
                      <p:stCondLst>
                        <p:cond delay="indefinite"/>
                      </p:stCondLst>
                      <p:childTnLst>
                        <p:par>
                          <p:cTn id="2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dur="indefinite" fill="hold">
                      <p:stCondLst>
                        <p:cond delay="indefinite"/>
                      </p:stCondLst>
                      <p:childTnLst>
                        <p:par>
                          <p:cTn id="2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dur="indefinite" fill="hold">
                      <p:stCondLst>
                        <p:cond delay="indefinite"/>
                      </p:stCondLst>
                      <p:childTnLst>
                        <p:par>
                          <p:cTn id="3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dur="indefinite" fill="hold">
                      <p:stCondLst>
                        <p:cond delay="indefinite"/>
                      </p:stCondLst>
                      <p:childTnLst>
                        <p:par>
                          <p:cTn id="3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dur="indefinite" fill="hold">
                      <p:stCondLst>
                        <p:cond delay="indefinite"/>
                      </p:stCondLst>
                      <p:childTnLst>
                        <p:par>
                          <p:cTn id="3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dur="indefinite" fill="hold">
                      <p:stCondLst>
                        <p:cond delay="indefinite"/>
                      </p:stCondLst>
                      <p:childTnLst>
                        <p:par>
                          <p:cTn id="4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4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" descr=""/>
          <p:cNvPicPr/>
          <p:nvPr/>
        </p:nvPicPr>
        <p:blipFill>
          <a:blip r:embed="rId1"/>
          <a:srcRect l="14409" t="14919" r="15717" b="25389"/>
          <a:stretch/>
        </p:blipFill>
        <p:spPr>
          <a:xfrm>
            <a:off x="1187280" y="606600"/>
            <a:ext cx="7639560" cy="367020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7955280" y="5076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58680" y="73080"/>
            <a:ext cx="1276200" cy="450720"/>
          </a:xfrm>
          <a:prstGeom prst="rect">
            <a:avLst/>
          </a:prstGeom>
          <a:ln w="0">
            <a:noFill/>
          </a:ln>
        </p:spPr>
      </p:pic>
      <p:sp>
        <p:nvSpPr>
          <p:cNvPr id="439" name="CustomShape 1"/>
          <p:cNvSpPr/>
          <p:nvPr/>
        </p:nvSpPr>
        <p:spPr>
          <a:xfrm>
            <a:off x="2054160" y="19080"/>
            <a:ext cx="5256360" cy="455400"/>
          </a:xfrm>
          <a:custGeom>
            <a:avLst/>
            <a:gdLst>
              <a:gd name="textAreaLeft" fmla="*/ 0 w 5256360"/>
              <a:gd name="textAreaRight" fmla="*/ 5257080 w 5256360"/>
              <a:gd name="textAreaTop" fmla="*/ 0 h 455400"/>
              <a:gd name="textAreaBottom" fmla="*/ 45612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What Method of Integration to Select?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816120" y="4426200"/>
            <a:ext cx="8814240" cy="1038240"/>
          </a:xfrm>
          <a:custGeom>
            <a:avLst/>
            <a:gdLst>
              <a:gd name="textAreaLeft" fmla="*/ 0 w 8814240"/>
              <a:gd name="textAreaRight" fmla="*/ 8814960 w 8814240"/>
              <a:gd name="textAreaTop" fmla="*/ 0 h 1038240"/>
              <a:gd name="textAreaBottom" fmla="*/ 1038960 h 1038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For Example: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1) With ~100 samples it is a good idea to do </a:t>
            </a:r>
            <a:r>
              <a:rPr b="1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linear</a:t>
            </a:r>
            <a:r>
              <a:rPr b="0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 Omics integration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2) T2D is a phenotype of interest, therefore </a:t>
            </a:r>
            <a:r>
              <a:rPr b="1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supervised</a:t>
            </a:r>
            <a:r>
              <a:rPr b="0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 integration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dur="indefinite" fill="hold">
                      <p:stCondLst>
                        <p:cond delay="indefinite"/>
                      </p:stCondLst>
                      <p:childTnLst>
                        <p:par>
                          <p:cTn id="5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2024-10-13T15:39:10Z</dcterms:created>
  <dc:creator>Nikolay Oskolkov</dc:creator>
  <dc:description/>
  <dc:language>en-US</dc:language>
  <cp:lastModifiedBy/>
  <cp:lastPrinted>2025-12-14T08:29:18Z</cp:lastPrinted>
  <dcterms:modified xsi:type="dcterms:W3CDTF">2025-12-14T09:05:21Z</dcterms:modified>
  <cp:revision>43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